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90" r:id="rId2"/>
    <p:sldId id="289" r:id="rId3"/>
    <p:sldId id="291" r:id="rId4"/>
    <p:sldId id="292" r:id="rId5"/>
    <p:sldId id="293" r:id="rId6"/>
    <p:sldId id="294" r:id="rId7"/>
    <p:sldId id="295" r:id="rId8"/>
    <p:sldId id="296" r:id="rId9"/>
    <p:sldId id="297" r:id="rId10"/>
    <p:sldId id="298" r:id="rId11"/>
    <p:sldId id="299" r:id="rId12"/>
    <p:sldId id="300" r:id="rId13"/>
    <p:sldId id="301" r:id="rId14"/>
  </p:sldIdLst>
  <p:sldSz cx="9144000" cy="6858000" type="screen4x3"/>
  <p:notesSz cx="6858000" cy="9144000"/>
  <p:embeddedFontLst>
    <p:embeddedFont>
      <p:font typeface="Twinkl" panose="020B0604020202020204" charset="0"/>
      <p:regular r:id="rId17"/>
      <p:bold r:id="rId18"/>
    </p:embeddedFont>
    <p:embeddedFont>
      <p:font typeface="Roboto" panose="020B0604020202020204" charset="0"/>
      <p:regular r:id="rId19"/>
      <p:bold r:id="rId20"/>
      <p:italic r:id="rId21"/>
      <p:boldItalic r:id="rId22"/>
    </p:embeddedFont>
    <p:embeddedFont>
      <p:font typeface="Calibri" panose="020F0502020204030204" pitchFamily="3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9FDC"/>
    <a:srgbClr val="CA085C"/>
    <a:srgbClr val="01A7E7"/>
    <a:srgbClr val="D4487D"/>
    <a:srgbClr val="E24192"/>
    <a:srgbClr val="A8D4B2"/>
    <a:srgbClr val="8C368C"/>
    <a:srgbClr val="EA580C"/>
    <a:srgbClr val="00A7E7"/>
    <a:srgbClr val="CA07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79" autoAdjust="0"/>
    <p:restoredTop sz="94660"/>
  </p:normalViewPr>
  <p:slideViewPr>
    <p:cSldViewPr snapToGrid="0" showGuides="1">
      <p:cViewPr varScale="1">
        <p:scale>
          <a:sx n="88" d="100"/>
          <a:sy n="88" d="100"/>
        </p:scale>
        <p:origin x="1330"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5" d="100"/>
          <a:sy n="85" d="100"/>
        </p:scale>
        <p:origin x="-2160"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02/10/2023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02/10/2023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ks2-subjects/ks2-art/ks2-art-painting" TargetMode="External"/><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ks2-subjects/ks2-art/ks2-art-painting"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203200" y="6076663"/>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7" y="478895"/>
            <a:ext cx="8220075" cy="994306"/>
          </a:xfrm>
        </p:spPr>
        <p:txBody>
          <a:bodyPr>
            <a:noAutofit/>
          </a:bodyPr>
          <a:lstStyle>
            <a:lvl1pPr>
              <a:defRPr sz="3200">
                <a:latin typeface="Twinkl" pitchFamily="2" charset="0"/>
              </a:defRPr>
            </a:lvl1pPr>
          </a:lstStyle>
          <a:p>
            <a:r>
              <a:rPr lang="en-GB" dirty="0"/>
              <a:t>Click to edit Master title style</a:t>
            </a:r>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245599" y="607889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dirty="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 Id="rId6" Type="http://schemas.openxmlformats.org/officeDocument/2006/relationships/hyperlink" Target="https://creativecommons.org/licenses/by/2.0/?ref=ccsearch&amp;atype=rich" TargetMode="External"/><Relationship Id="rId5" Type="http://schemas.openxmlformats.org/officeDocument/2006/relationships/hyperlink" Target="https://www.flickr.com/photos/16287002@N00" TargetMode="External"/><Relationship Id="rId4" Type="http://schemas.openxmlformats.org/officeDocument/2006/relationships/hyperlink" Target="https://www.flickr.com/photos/16287002@N00/4659732286"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hyperlink" Target="https://www.flickr.com/photos/clara_cardoso/3015669195/in/photolist-5Au6ot-6i8DyD-6i8DB8-6i8DFz-8Au11z-6i8EmD-7RX4Qn-gtYAF-51CWbA-BNT7HR-6i8EPc-6icN65-9unvw-82LS4f-5LYgJU-GNfES-kgj5L-6tCzub-5aRKTX-dJmF1Y-6Nei5n-64kZAz-s5kBv-59sJPt-h4ycg-gSYEb-5kyBor-2i4ugHB-aAhwb7-77VrcE-82LMtd-oBwyF-h4y5C-h4xRh-hPtna-8G3L64-8G72jU-6i8DJV-31bJs3-24jAkGV-UFGf-2jgcqFL-8mBPqG-2iPWYdK-2iQ5JJc-6qX6Xm-iaFX1-jkVuy-2iQ35tq-2iQ3aDA" TargetMode="External"/><Relationship Id="rId2" Type="http://schemas.openxmlformats.org/officeDocument/2006/relationships/image" Target="../media/image19.jpg"/><Relationship Id="rId1" Type="http://schemas.openxmlformats.org/officeDocument/2006/relationships/slideLayout" Target="../slideLayouts/slideLayout3.xml"/><Relationship Id="rId5" Type="http://schemas.openxmlformats.org/officeDocument/2006/relationships/hyperlink" Target="https://creativecommons.org/licenses/by/2.0/?ref=ccsearch&amp;atype=rich" TargetMode="External"/><Relationship Id="rId4" Type="http://schemas.openxmlformats.org/officeDocument/2006/relationships/hyperlink" Target="https://www.flickr.com/photos/clara_cardoso/"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flickr.com/photos/bruce_krasting/6857656852/in/photolist-brZhsY-HNkrr4-a4ftdp-u2Tdm-7TokQ2-o5k1W-6AFLaE-6C4Xmb-B39dQv-6ZFjo2-5D1tWD-5gSB5B-4kgxfx-6J5b8m-nNWR9-nNWSE-nNWQS-4z9Xks-5D5DMb-6kVit-nNWQ5-nNWYi-nNWJC-6yEnVS-Ac6Nw-nNWTW-nNWTu-nNWQs-brZhrG-nNWJ5-6LskUj-nNWXp-4YAubP-nNWY2-4R2rHK-nNWNq-bX7Yg-drxWqL-nNWMK-nNWT1-6C53yd-nNWWM-5AWLPi-brZhtC-6w4AFR-73fU5U-d1LfGS-5K72R-nNWMk-69Wnz8" TargetMode="External"/><Relationship Id="rId2" Type="http://schemas.openxmlformats.org/officeDocument/2006/relationships/image" Target="../media/image20.jpg"/><Relationship Id="rId1" Type="http://schemas.openxmlformats.org/officeDocument/2006/relationships/slideLayout" Target="../slideLayouts/slideLayout3.xml"/><Relationship Id="rId5" Type="http://schemas.openxmlformats.org/officeDocument/2006/relationships/hyperlink" Target="https://creativecommons.org/licenses/by/2.0/?ref=ccsearch&amp;atype=rich" TargetMode="External"/><Relationship Id="rId4" Type="http://schemas.openxmlformats.org/officeDocument/2006/relationships/hyperlink" Target="https://www.flickr.com/photos/bruce_krastin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flickr.com/photos/deptfordjon/" TargetMode="External"/><Relationship Id="rId3" Type="http://schemas.openxmlformats.org/officeDocument/2006/relationships/image" Target="../media/image22.jpeg"/><Relationship Id="rId7" Type="http://schemas.openxmlformats.org/officeDocument/2006/relationships/hyperlink" Target="https://www.flickr.com/photos/deptfordjon/7205314352/in/photolist-bYH7VN-6Lsmjm-7437hn-6LsoN9-647fMA-4CtLAW-64319n-5Pm3xN-6LogHT-9r7Zhi-GP2ag-6AFLay-6rRive-7oNi6-6Lof9g-6LsmDb-7FWArN-qY1Yub-brZhsY-HNkrr4-a4ftdp-u2Tdm-7TokQ2-o5k1W-6AFLaE-6C4Xmb-B39dQv-6ZFjo2-5D1tWD-5gSB5B-4kgxfx-6J5b8m-nNWR9-nNWSE-nNWQS-4z9Xks-5D5DMb-6kVit-nNWQ5-nNWYi-nNWJC-6yEnVS-Ac6Nw-nNWTW-nNWTu-nNWQs-brZhrG-nNWJ5-6LskUj-nNWXp" TargetMode="External"/><Relationship Id="rId2" Type="http://schemas.openxmlformats.org/officeDocument/2006/relationships/image" Target="../media/image21.jpeg"/><Relationship Id="rId1" Type="http://schemas.openxmlformats.org/officeDocument/2006/relationships/slideLayout" Target="../slideLayouts/slideLayout3.xml"/><Relationship Id="rId6" Type="http://schemas.openxmlformats.org/officeDocument/2006/relationships/hyperlink" Target="https://creativecommons.org/licenses/by/2.0/?ref=ccsearch&amp;atype=rich" TargetMode="External"/><Relationship Id="rId5" Type="http://schemas.openxmlformats.org/officeDocument/2006/relationships/hyperlink" Target="https://www.flickr.com/photos/ceaman/" TargetMode="External"/><Relationship Id="rId4" Type="http://schemas.openxmlformats.org/officeDocument/2006/relationships/hyperlink" Target="https://www.flickr.com/photos/ceaman/1350726415/in/photolist-34mPUt-7wpSf6-nDggUx-9hPCM8-eH4yPY-5aob59-6TpdnS-4LRKHe-2aLbcmm-7ZsPWo-2in7VDM-a2D1xJ-98q7zq-UoZBpY-658nWV-amauwU-6DVxxh-5m2ReZ-GNYJw-9hPCsH-NwrZLF-8Nc3To-nsJDbc-88e2Cp-6LsqBU-647hc7-7437Fz-fsbDKX-5hUtfR-iQvxu-647ksf-46RZGo-7FSpHx-bEUaat-6434rX-4ZZWN-bYH7VN-6Lsmjm-7437hn-6LsoN9-647fMA-4CtLAW-64319n-5Pm3xN-6LogHT-9r7Zhi-GP2ag-6AFLay-6rRive-7oNi6"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hyperlink" Target="https://creativecommons.org/licenses/by/2.0/?ref=ccsearch&amp;atype=rich" TargetMode="External"/><Relationship Id="rId2" Type="http://schemas.openxmlformats.org/officeDocument/2006/relationships/image" Target="../media/image23.jpeg"/><Relationship Id="rId1" Type="http://schemas.openxmlformats.org/officeDocument/2006/relationships/slideLayout" Target="../slideLayouts/slideLayout3.xml"/><Relationship Id="rId6" Type="http://schemas.openxmlformats.org/officeDocument/2006/relationships/hyperlink" Target="https://www.flickr.com/photos/9864068@N03" TargetMode="External"/><Relationship Id="rId5" Type="http://schemas.openxmlformats.org/officeDocument/2006/relationships/hyperlink" Target="https://www.flickr.com/photos/9864068@N03/7968498784" TargetMode="External"/><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8" Type="http://schemas.openxmlformats.org/officeDocument/2006/relationships/hyperlink" Target="https://www.flickr.com/photos/25028863@N00" TargetMode="External"/><Relationship Id="rId3" Type="http://schemas.openxmlformats.org/officeDocument/2006/relationships/hyperlink" Target="https://www.flickr.com/photos/82947612@N00/9665655318" TargetMode="External"/><Relationship Id="rId7" Type="http://schemas.openxmlformats.org/officeDocument/2006/relationships/hyperlink" Target="https://www.flickr.com/photos/25028863@N00/15938690586" TargetMode="External"/><Relationship Id="rId2" Type="http://schemas.openxmlformats.org/officeDocument/2006/relationships/image" Target="../media/image26.jpeg"/><Relationship Id="rId1" Type="http://schemas.openxmlformats.org/officeDocument/2006/relationships/slideLayout" Target="../slideLayouts/slideLayout3.xml"/><Relationship Id="rId6" Type="http://schemas.openxmlformats.org/officeDocument/2006/relationships/image" Target="../media/image27.jpeg"/><Relationship Id="rId5" Type="http://schemas.openxmlformats.org/officeDocument/2006/relationships/hyperlink" Target="https://creativecommons.org/licenses/by/2.0/?ref=ccsearch&amp;atype=rich" TargetMode="External"/><Relationship Id="rId4" Type="http://schemas.openxmlformats.org/officeDocument/2006/relationships/hyperlink" Target="https://www.flickr.com/photos/82947612@N00" TargetMode="External"/><Relationship Id="rId9" Type="http://schemas.openxmlformats.org/officeDocument/2006/relationships/image" Target="../media/image28.jpeg"/></Relationships>
</file>

<file path=ppt/slides/_rels/slide12.xml.rels><?xml version="1.0" encoding="UTF-8" standalone="yes"?>
<Relationships xmlns="http://schemas.openxmlformats.org/package/2006/relationships"><Relationship Id="rId8" Type="http://schemas.openxmlformats.org/officeDocument/2006/relationships/hyperlink" Target="https://www.flickr.com/photos/22539273@N00" TargetMode="External"/><Relationship Id="rId3" Type="http://schemas.openxmlformats.org/officeDocument/2006/relationships/hyperlink" Target="https://www.flickr.com/photos/11493299@N00/49785057812" TargetMode="External"/><Relationship Id="rId7" Type="http://schemas.openxmlformats.org/officeDocument/2006/relationships/hyperlink" Target="https://www.flickr.com/photos/22539273@N00/33146803830" TargetMode="External"/><Relationship Id="rId2" Type="http://schemas.openxmlformats.org/officeDocument/2006/relationships/image" Target="../media/image29.jpeg"/><Relationship Id="rId1" Type="http://schemas.openxmlformats.org/officeDocument/2006/relationships/slideLayout" Target="../slideLayouts/slideLayout3.xml"/><Relationship Id="rId6" Type="http://schemas.openxmlformats.org/officeDocument/2006/relationships/image" Target="../media/image30.jpeg"/><Relationship Id="rId5" Type="http://schemas.openxmlformats.org/officeDocument/2006/relationships/hyperlink" Target="https://creativecommons.org/licenses/by/2.0/?ref=ccsearch&amp;atype=rich" TargetMode="External"/><Relationship Id="rId4" Type="http://schemas.openxmlformats.org/officeDocument/2006/relationships/hyperlink" Target="https://www.flickr.com/photos/11493299@N0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1575711" y="478895"/>
            <a:ext cx="8220075" cy="994306"/>
          </a:xfrm>
        </p:spPr>
        <p:txBody>
          <a:bodyPr/>
          <a:lstStyle/>
          <a:p>
            <a:r>
              <a:rPr lang="en-GB" dirty="0">
                <a:solidFill>
                  <a:schemeClr val="accent1"/>
                </a:solidFill>
              </a:rPr>
              <a:t>What Is Street Art?</a:t>
            </a:r>
            <a:endParaRPr lang="en-US" dirty="0">
              <a:solidFill>
                <a:schemeClr val="accent1"/>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493869" y="1226110"/>
            <a:ext cx="4296280" cy="163917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t>Street art is artwork that has been created in a public place. It might not be a permanent piece.</a:t>
            </a:r>
            <a:endParaRPr lang="en-US" sz="2000" dirty="0"/>
          </a:p>
        </p:txBody>
      </p:sp>
      <p:pic>
        <p:nvPicPr>
          <p:cNvPr id="66" name="Picture 65">
            <a:extLst>
              <a:ext uri="{FF2B5EF4-FFF2-40B4-BE49-F238E27FC236}">
                <a16:creationId xmlns:a16="http://schemas.microsoft.com/office/drawing/2014/main" id="{B16B9911-5AFE-8C4E-BAA8-40E7B53514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24214" y="3612504"/>
            <a:ext cx="4000613" cy="2652581"/>
          </a:xfrm>
          <a:prstGeom prst="rect">
            <a:avLst/>
          </a:prstGeom>
          <a:ln w="50800">
            <a:solidFill>
              <a:schemeClr val="bg1"/>
            </a:solidFill>
          </a:ln>
        </p:spPr>
      </p:pic>
      <p:pic>
        <p:nvPicPr>
          <p:cNvPr id="65" name="Picture 64">
            <a:extLst>
              <a:ext uri="{FF2B5EF4-FFF2-40B4-BE49-F238E27FC236}">
                <a16:creationId xmlns:a16="http://schemas.microsoft.com/office/drawing/2014/main" id="{458A3E57-3E2B-954D-ABE6-A230AEC53F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173" y="2843502"/>
            <a:ext cx="2557164" cy="3409551"/>
          </a:xfrm>
          <a:prstGeom prst="rect">
            <a:avLst/>
          </a:prstGeom>
          <a:ln w="50800">
            <a:solidFill>
              <a:schemeClr val="bg1"/>
            </a:solidFill>
          </a:ln>
        </p:spPr>
      </p:pic>
      <p:pic>
        <p:nvPicPr>
          <p:cNvPr id="64" name="Picture 63">
            <a:extLst>
              <a:ext uri="{FF2B5EF4-FFF2-40B4-BE49-F238E27FC236}">
                <a16:creationId xmlns:a16="http://schemas.microsoft.com/office/drawing/2014/main" id="{C9809A43-857F-CF43-82CB-75A51D4990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84734" y="569022"/>
            <a:ext cx="1569134" cy="2786878"/>
          </a:xfrm>
          <a:prstGeom prst="rect">
            <a:avLst/>
          </a:prstGeom>
          <a:ln w="50800">
            <a:solidFill>
              <a:schemeClr val="bg1"/>
            </a:solidFill>
          </a:ln>
        </p:spPr>
      </p:pic>
    </p:spTree>
    <p:extLst>
      <p:ext uri="{BB962C8B-B14F-4D97-AF65-F5344CB8AC3E}">
        <p14:creationId xmlns:p14="http://schemas.microsoft.com/office/powerpoint/2010/main" val="1214166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wipe(down)">
                                      <p:cBhvr>
                                        <p:cTn id="20" dur="580">
                                          <p:stCondLst>
                                            <p:cond delay="0"/>
                                          </p:stCondLst>
                                        </p:cTn>
                                        <p:tgtEl>
                                          <p:spTgt spid="65"/>
                                        </p:tgtEl>
                                      </p:cBhvr>
                                    </p:animEffect>
                                    <p:anim calcmode="lin" valueType="num">
                                      <p:cBhvr>
                                        <p:cTn id="21" dur="1822" tmFilter="0,0; 0.14,0.36; 0.43,0.73; 0.71,0.91; 1.0,1.0">
                                          <p:stCondLst>
                                            <p:cond delay="0"/>
                                          </p:stCondLst>
                                        </p:cTn>
                                        <p:tgtEl>
                                          <p:spTgt spid="65"/>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65"/>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65"/>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65"/>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65"/>
                                        </p:tgtEl>
                                        <p:attrNameLst>
                                          <p:attrName>ppt_y</p:attrName>
                                        </p:attrNameLst>
                                      </p:cBhvr>
                                      <p:tavLst>
                                        <p:tav tm="0" fmla="#ppt_y-sin(pi*$)/81">
                                          <p:val>
                                            <p:fltVal val="0"/>
                                          </p:val>
                                        </p:tav>
                                        <p:tav tm="100000">
                                          <p:val>
                                            <p:fltVal val="1"/>
                                          </p:val>
                                        </p:tav>
                                      </p:tavLst>
                                    </p:anim>
                                    <p:animScale>
                                      <p:cBhvr>
                                        <p:cTn id="26" dur="26">
                                          <p:stCondLst>
                                            <p:cond delay="650"/>
                                          </p:stCondLst>
                                        </p:cTn>
                                        <p:tgtEl>
                                          <p:spTgt spid="65"/>
                                        </p:tgtEl>
                                      </p:cBhvr>
                                      <p:to x="100000" y="60000"/>
                                    </p:animScale>
                                    <p:animScale>
                                      <p:cBhvr>
                                        <p:cTn id="27" dur="166" decel="50000">
                                          <p:stCondLst>
                                            <p:cond delay="676"/>
                                          </p:stCondLst>
                                        </p:cTn>
                                        <p:tgtEl>
                                          <p:spTgt spid="65"/>
                                        </p:tgtEl>
                                      </p:cBhvr>
                                      <p:to x="100000" y="100000"/>
                                    </p:animScale>
                                    <p:animScale>
                                      <p:cBhvr>
                                        <p:cTn id="28" dur="26">
                                          <p:stCondLst>
                                            <p:cond delay="1312"/>
                                          </p:stCondLst>
                                        </p:cTn>
                                        <p:tgtEl>
                                          <p:spTgt spid="65"/>
                                        </p:tgtEl>
                                      </p:cBhvr>
                                      <p:to x="100000" y="80000"/>
                                    </p:animScale>
                                    <p:animScale>
                                      <p:cBhvr>
                                        <p:cTn id="29" dur="166" decel="50000">
                                          <p:stCondLst>
                                            <p:cond delay="1338"/>
                                          </p:stCondLst>
                                        </p:cTn>
                                        <p:tgtEl>
                                          <p:spTgt spid="65"/>
                                        </p:tgtEl>
                                      </p:cBhvr>
                                      <p:to x="100000" y="100000"/>
                                    </p:animScale>
                                    <p:animScale>
                                      <p:cBhvr>
                                        <p:cTn id="30" dur="26">
                                          <p:stCondLst>
                                            <p:cond delay="1642"/>
                                          </p:stCondLst>
                                        </p:cTn>
                                        <p:tgtEl>
                                          <p:spTgt spid="65"/>
                                        </p:tgtEl>
                                      </p:cBhvr>
                                      <p:to x="100000" y="90000"/>
                                    </p:animScale>
                                    <p:animScale>
                                      <p:cBhvr>
                                        <p:cTn id="31" dur="166" decel="50000">
                                          <p:stCondLst>
                                            <p:cond delay="1668"/>
                                          </p:stCondLst>
                                        </p:cTn>
                                        <p:tgtEl>
                                          <p:spTgt spid="65"/>
                                        </p:tgtEl>
                                      </p:cBhvr>
                                      <p:to x="100000" y="100000"/>
                                    </p:animScale>
                                    <p:animScale>
                                      <p:cBhvr>
                                        <p:cTn id="32" dur="26">
                                          <p:stCondLst>
                                            <p:cond delay="1808"/>
                                          </p:stCondLst>
                                        </p:cTn>
                                        <p:tgtEl>
                                          <p:spTgt spid="65"/>
                                        </p:tgtEl>
                                      </p:cBhvr>
                                      <p:to x="100000" y="95000"/>
                                    </p:animScale>
                                    <p:animScale>
                                      <p:cBhvr>
                                        <p:cTn id="33" dur="166" decel="50000">
                                          <p:stCondLst>
                                            <p:cond delay="1834"/>
                                          </p:stCondLst>
                                        </p:cTn>
                                        <p:tgtEl>
                                          <p:spTgt spid="65"/>
                                        </p:tgtEl>
                                      </p:cBhvr>
                                      <p:to x="100000" y="100000"/>
                                    </p:animScale>
                                  </p:childTnLst>
                                </p:cTn>
                              </p:par>
                              <p:par>
                                <p:cTn id="34" presetID="26" presetClass="entr" presetSubtype="0" fill="hold" nodeType="withEffect">
                                  <p:stCondLst>
                                    <p:cond delay="0"/>
                                  </p:stCondLst>
                                  <p:childTnLst>
                                    <p:set>
                                      <p:cBhvr>
                                        <p:cTn id="35" dur="1" fill="hold">
                                          <p:stCondLst>
                                            <p:cond delay="0"/>
                                          </p:stCondLst>
                                        </p:cTn>
                                        <p:tgtEl>
                                          <p:spTgt spid="64"/>
                                        </p:tgtEl>
                                        <p:attrNameLst>
                                          <p:attrName>style.visibility</p:attrName>
                                        </p:attrNameLst>
                                      </p:cBhvr>
                                      <p:to>
                                        <p:strVal val="visible"/>
                                      </p:to>
                                    </p:set>
                                    <p:animEffect transition="in" filter="wipe(down)">
                                      <p:cBhvr>
                                        <p:cTn id="36" dur="580">
                                          <p:stCondLst>
                                            <p:cond delay="0"/>
                                          </p:stCondLst>
                                        </p:cTn>
                                        <p:tgtEl>
                                          <p:spTgt spid="64"/>
                                        </p:tgtEl>
                                      </p:cBhvr>
                                    </p:animEffect>
                                    <p:anim calcmode="lin" valueType="num">
                                      <p:cBhvr>
                                        <p:cTn id="37" dur="1822" tmFilter="0,0; 0.14,0.36; 0.43,0.73; 0.71,0.91; 1.0,1.0">
                                          <p:stCondLst>
                                            <p:cond delay="0"/>
                                          </p:stCondLst>
                                        </p:cTn>
                                        <p:tgtEl>
                                          <p:spTgt spid="64"/>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64"/>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64"/>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64"/>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64"/>
                                        </p:tgtEl>
                                        <p:attrNameLst>
                                          <p:attrName>ppt_y</p:attrName>
                                        </p:attrNameLst>
                                      </p:cBhvr>
                                      <p:tavLst>
                                        <p:tav tm="0" fmla="#ppt_y-sin(pi*$)/81">
                                          <p:val>
                                            <p:fltVal val="0"/>
                                          </p:val>
                                        </p:tav>
                                        <p:tav tm="100000">
                                          <p:val>
                                            <p:fltVal val="1"/>
                                          </p:val>
                                        </p:tav>
                                      </p:tavLst>
                                    </p:anim>
                                    <p:animScale>
                                      <p:cBhvr>
                                        <p:cTn id="42" dur="26">
                                          <p:stCondLst>
                                            <p:cond delay="650"/>
                                          </p:stCondLst>
                                        </p:cTn>
                                        <p:tgtEl>
                                          <p:spTgt spid="64"/>
                                        </p:tgtEl>
                                      </p:cBhvr>
                                      <p:to x="100000" y="60000"/>
                                    </p:animScale>
                                    <p:animScale>
                                      <p:cBhvr>
                                        <p:cTn id="43" dur="166" decel="50000">
                                          <p:stCondLst>
                                            <p:cond delay="676"/>
                                          </p:stCondLst>
                                        </p:cTn>
                                        <p:tgtEl>
                                          <p:spTgt spid="64"/>
                                        </p:tgtEl>
                                      </p:cBhvr>
                                      <p:to x="100000" y="100000"/>
                                    </p:animScale>
                                    <p:animScale>
                                      <p:cBhvr>
                                        <p:cTn id="44" dur="26">
                                          <p:stCondLst>
                                            <p:cond delay="1312"/>
                                          </p:stCondLst>
                                        </p:cTn>
                                        <p:tgtEl>
                                          <p:spTgt spid="64"/>
                                        </p:tgtEl>
                                      </p:cBhvr>
                                      <p:to x="100000" y="80000"/>
                                    </p:animScale>
                                    <p:animScale>
                                      <p:cBhvr>
                                        <p:cTn id="45" dur="166" decel="50000">
                                          <p:stCondLst>
                                            <p:cond delay="1338"/>
                                          </p:stCondLst>
                                        </p:cTn>
                                        <p:tgtEl>
                                          <p:spTgt spid="64"/>
                                        </p:tgtEl>
                                      </p:cBhvr>
                                      <p:to x="100000" y="100000"/>
                                    </p:animScale>
                                    <p:animScale>
                                      <p:cBhvr>
                                        <p:cTn id="46" dur="26">
                                          <p:stCondLst>
                                            <p:cond delay="1642"/>
                                          </p:stCondLst>
                                        </p:cTn>
                                        <p:tgtEl>
                                          <p:spTgt spid="64"/>
                                        </p:tgtEl>
                                      </p:cBhvr>
                                      <p:to x="100000" y="90000"/>
                                    </p:animScale>
                                    <p:animScale>
                                      <p:cBhvr>
                                        <p:cTn id="47" dur="166" decel="50000">
                                          <p:stCondLst>
                                            <p:cond delay="1668"/>
                                          </p:stCondLst>
                                        </p:cTn>
                                        <p:tgtEl>
                                          <p:spTgt spid="64"/>
                                        </p:tgtEl>
                                      </p:cBhvr>
                                      <p:to x="100000" y="100000"/>
                                    </p:animScale>
                                    <p:animScale>
                                      <p:cBhvr>
                                        <p:cTn id="48" dur="26">
                                          <p:stCondLst>
                                            <p:cond delay="1808"/>
                                          </p:stCondLst>
                                        </p:cTn>
                                        <p:tgtEl>
                                          <p:spTgt spid="64"/>
                                        </p:tgtEl>
                                      </p:cBhvr>
                                      <p:to x="100000" y="95000"/>
                                    </p:animScale>
                                    <p:animScale>
                                      <p:cBhvr>
                                        <p:cTn id="49" dur="166" decel="50000">
                                          <p:stCondLst>
                                            <p:cond delay="1834"/>
                                          </p:stCondLst>
                                        </p:cTn>
                                        <p:tgtEl>
                                          <p:spTgt spid="64"/>
                                        </p:tgtEl>
                                      </p:cBhvr>
                                      <p:to x="100000" y="100000"/>
                                    </p:animScale>
                                  </p:childTnLst>
                                </p:cTn>
                              </p:par>
                              <p:par>
                                <p:cTn id="50" presetID="26" presetClass="entr" presetSubtype="0" fill="hold" nodeType="withEffect">
                                  <p:stCondLst>
                                    <p:cond delay="0"/>
                                  </p:stCondLst>
                                  <p:childTnLst>
                                    <p:set>
                                      <p:cBhvr>
                                        <p:cTn id="51" dur="1" fill="hold">
                                          <p:stCondLst>
                                            <p:cond delay="0"/>
                                          </p:stCondLst>
                                        </p:cTn>
                                        <p:tgtEl>
                                          <p:spTgt spid="66"/>
                                        </p:tgtEl>
                                        <p:attrNameLst>
                                          <p:attrName>style.visibility</p:attrName>
                                        </p:attrNameLst>
                                      </p:cBhvr>
                                      <p:to>
                                        <p:strVal val="visible"/>
                                      </p:to>
                                    </p:set>
                                    <p:animEffect transition="in" filter="wipe(down)">
                                      <p:cBhvr>
                                        <p:cTn id="52" dur="580">
                                          <p:stCondLst>
                                            <p:cond delay="0"/>
                                          </p:stCondLst>
                                        </p:cTn>
                                        <p:tgtEl>
                                          <p:spTgt spid="66"/>
                                        </p:tgtEl>
                                      </p:cBhvr>
                                    </p:animEffect>
                                    <p:anim calcmode="lin" valueType="num">
                                      <p:cBhvr>
                                        <p:cTn id="53" dur="1822" tmFilter="0,0; 0.14,0.36; 0.43,0.73; 0.71,0.91; 1.0,1.0">
                                          <p:stCondLst>
                                            <p:cond delay="0"/>
                                          </p:stCondLst>
                                        </p:cTn>
                                        <p:tgtEl>
                                          <p:spTgt spid="66"/>
                                        </p:tgtEl>
                                        <p:attrNameLst>
                                          <p:attrName>ppt_x</p:attrName>
                                        </p:attrNameLst>
                                      </p:cBhvr>
                                      <p:tavLst>
                                        <p:tav tm="0">
                                          <p:val>
                                            <p:strVal val="#ppt_x-0.25"/>
                                          </p:val>
                                        </p:tav>
                                        <p:tav tm="100000">
                                          <p:val>
                                            <p:strVal val="#ppt_x"/>
                                          </p:val>
                                        </p:tav>
                                      </p:tavLst>
                                    </p:anim>
                                    <p:anim calcmode="lin" valueType="num">
                                      <p:cBhvr>
                                        <p:cTn id="54" dur="664" tmFilter="0.0,0.0; 0.25,0.07; 0.50,0.2; 0.75,0.467; 1.0,1.0">
                                          <p:stCondLst>
                                            <p:cond delay="0"/>
                                          </p:stCondLst>
                                        </p:cTn>
                                        <p:tgtEl>
                                          <p:spTgt spid="66"/>
                                        </p:tgtEl>
                                        <p:attrNameLst>
                                          <p:attrName>ppt_y</p:attrName>
                                        </p:attrNameLst>
                                      </p:cBhvr>
                                      <p:tavLst>
                                        <p:tav tm="0" fmla="#ppt_y-sin(pi*$)/3">
                                          <p:val>
                                            <p:fltVal val="0.5"/>
                                          </p:val>
                                        </p:tav>
                                        <p:tav tm="100000">
                                          <p:val>
                                            <p:fltVal val="1"/>
                                          </p:val>
                                        </p:tav>
                                      </p:tavLst>
                                    </p:anim>
                                    <p:anim calcmode="lin" valueType="num">
                                      <p:cBhvr>
                                        <p:cTn id="55" dur="664" tmFilter="0, 0; 0.125,0.2665; 0.25,0.4; 0.375,0.465; 0.5,0.5;  0.625,0.535; 0.75,0.6; 0.875,0.7335; 1,1">
                                          <p:stCondLst>
                                            <p:cond delay="664"/>
                                          </p:stCondLst>
                                        </p:cTn>
                                        <p:tgtEl>
                                          <p:spTgt spid="66"/>
                                        </p:tgtEl>
                                        <p:attrNameLst>
                                          <p:attrName>ppt_y</p:attrName>
                                        </p:attrNameLst>
                                      </p:cBhvr>
                                      <p:tavLst>
                                        <p:tav tm="0" fmla="#ppt_y-sin(pi*$)/9">
                                          <p:val>
                                            <p:fltVal val="0"/>
                                          </p:val>
                                        </p:tav>
                                        <p:tav tm="100000">
                                          <p:val>
                                            <p:fltVal val="1"/>
                                          </p:val>
                                        </p:tav>
                                      </p:tavLst>
                                    </p:anim>
                                    <p:anim calcmode="lin" valueType="num">
                                      <p:cBhvr>
                                        <p:cTn id="56" dur="332" tmFilter="0, 0; 0.125,0.2665; 0.25,0.4; 0.375,0.465; 0.5,0.5;  0.625,0.535; 0.75,0.6; 0.875,0.7335; 1,1">
                                          <p:stCondLst>
                                            <p:cond delay="1324"/>
                                          </p:stCondLst>
                                        </p:cTn>
                                        <p:tgtEl>
                                          <p:spTgt spid="66"/>
                                        </p:tgtEl>
                                        <p:attrNameLst>
                                          <p:attrName>ppt_y</p:attrName>
                                        </p:attrNameLst>
                                      </p:cBhvr>
                                      <p:tavLst>
                                        <p:tav tm="0" fmla="#ppt_y-sin(pi*$)/27">
                                          <p:val>
                                            <p:fltVal val="0"/>
                                          </p:val>
                                        </p:tav>
                                        <p:tav tm="100000">
                                          <p:val>
                                            <p:fltVal val="1"/>
                                          </p:val>
                                        </p:tav>
                                      </p:tavLst>
                                    </p:anim>
                                    <p:anim calcmode="lin" valueType="num">
                                      <p:cBhvr>
                                        <p:cTn id="57" dur="164" tmFilter="0, 0; 0.125,0.2665; 0.25,0.4; 0.375,0.465; 0.5,0.5;  0.625,0.535; 0.75,0.6; 0.875,0.7335; 1,1">
                                          <p:stCondLst>
                                            <p:cond delay="1656"/>
                                          </p:stCondLst>
                                        </p:cTn>
                                        <p:tgtEl>
                                          <p:spTgt spid="66"/>
                                        </p:tgtEl>
                                        <p:attrNameLst>
                                          <p:attrName>ppt_y</p:attrName>
                                        </p:attrNameLst>
                                      </p:cBhvr>
                                      <p:tavLst>
                                        <p:tav tm="0" fmla="#ppt_y-sin(pi*$)/81">
                                          <p:val>
                                            <p:fltVal val="0"/>
                                          </p:val>
                                        </p:tav>
                                        <p:tav tm="100000">
                                          <p:val>
                                            <p:fltVal val="1"/>
                                          </p:val>
                                        </p:tav>
                                      </p:tavLst>
                                    </p:anim>
                                    <p:animScale>
                                      <p:cBhvr>
                                        <p:cTn id="58" dur="26">
                                          <p:stCondLst>
                                            <p:cond delay="650"/>
                                          </p:stCondLst>
                                        </p:cTn>
                                        <p:tgtEl>
                                          <p:spTgt spid="66"/>
                                        </p:tgtEl>
                                      </p:cBhvr>
                                      <p:to x="100000" y="60000"/>
                                    </p:animScale>
                                    <p:animScale>
                                      <p:cBhvr>
                                        <p:cTn id="59" dur="166" decel="50000">
                                          <p:stCondLst>
                                            <p:cond delay="676"/>
                                          </p:stCondLst>
                                        </p:cTn>
                                        <p:tgtEl>
                                          <p:spTgt spid="66"/>
                                        </p:tgtEl>
                                      </p:cBhvr>
                                      <p:to x="100000" y="100000"/>
                                    </p:animScale>
                                    <p:animScale>
                                      <p:cBhvr>
                                        <p:cTn id="60" dur="26">
                                          <p:stCondLst>
                                            <p:cond delay="1312"/>
                                          </p:stCondLst>
                                        </p:cTn>
                                        <p:tgtEl>
                                          <p:spTgt spid="66"/>
                                        </p:tgtEl>
                                      </p:cBhvr>
                                      <p:to x="100000" y="80000"/>
                                    </p:animScale>
                                    <p:animScale>
                                      <p:cBhvr>
                                        <p:cTn id="61" dur="166" decel="50000">
                                          <p:stCondLst>
                                            <p:cond delay="1338"/>
                                          </p:stCondLst>
                                        </p:cTn>
                                        <p:tgtEl>
                                          <p:spTgt spid="66"/>
                                        </p:tgtEl>
                                      </p:cBhvr>
                                      <p:to x="100000" y="100000"/>
                                    </p:animScale>
                                    <p:animScale>
                                      <p:cBhvr>
                                        <p:cTn id="62" dur="26">
                                          <p:stCondLst>
                                            <p:cond delay="1642"/>
                                          </p:stCondLst>
                                        </p:cTn>
                                        <p:tgtEl>
                                          <p:spTgt spid="66"/>
                                        </p:tgtEl>
                                      </p:cBhvr>
                                      <p:to x="100000" y="90000"/>
                                    </p:animScale>
                                    <p:animScale>
                                      <p:cBhvr>
                                        <p:cTn id="63" dur="166" decel="50000">
                                          <p:stCondLst>
                                            <p:cond delay="1668"/>
                                          </p:stCondLst>
                                        </p:cTn>
                                        <p:tgtEl>
                                          <p:spTgt spid="66"/>
                                        </p:tgtEl>
                                      </p:cBhvr>
                                      <p:to x="100000" y="100000"/>
                                    </p:animScale>
                                    <p:animScale>
                                      <p:cBhvr>
                                        <p:cTn id="64" dur="26">
                                          <p:stCondLst>
                                            <p:cond delay="1808"/>
                                          </p:stCondLst>
                                        </p:cTn>
                                        <p:tgtEl>
                                          <p:spTgt spid="66"/>
                                        </p:tgtEl>
                                      </p:cBhvr>
                                      <p:to x="100000" y="95000"/>
                                    </p:animScale>
                                    <p:animScale>
                                      <p:cBhvr>
                                        <p:cTn id="65" dur="166" decel="50000">
                                          <p:stCondLst>
                                            <p:cond delay="1834"/>
                                          </p:stCondLst>
                                        </p:cTn>
                                        <p:tgtEl>
                                          <p:spTgt spid="6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2616868" y="478895"/>
            <a:ext cx="8220075" cy="994306"/>
          </a:xfrm>
        </p:spPr>
        <p:txBody>
          <a:bodyPr/>
          <a:lstStyle/>
          <a:p>
            <a:r>
              <a:rPr lang="en-GB" dirty="0">
                <a:solidFill>
                  <a:schemeClr val="accent6"/>
                </a:solidFill>
              </a:rPr>
              <a:t>Graffiti</a:t>
            </a:r>
            <a:endParaRPr lang="en-US" dirty="0">
              <a:solidFill>
                <a:schemeClr val="accent6"/>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531641" y="1201200"/>
            <a:ext cx="6001506" cy="2480156"/>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Graffiti is one type of street art. This is often writing or pictures sprayed onto walls in public places.</a:t>
            </a:r>
            <a:br>
              <a:rPr lang="en-GB" dirty="0"/>
            </a:br>
            <a:endParaRPr lang="en-GB" dirty="0"/>
          </a:p>
          <a:p>
            <a:pPr marL="0" indent="0">
              <a:buNone/>
            </a:pPr>
            <a:r>
              <a:rPr lang="en-GB" dirty="0"/>
              <a:t>When graffiti artists don’t get permission to use a public space, their graffiti is illegal (against the law).</a:t>
            </a:r>
            <a:br>
              <a:rPr lang="en-GB" dirty="0"/>
            </a:br>
            <a:endParaRPr lang="en-GB" dirty="0"/>
          </a:p>
          <a:p>
            <a:pPr marL="0" indent="0">
              <a:buNone/>
            </a:pPr>
            <a:r>
              <a:rPr lang="en-GB" dirty="0"/>
              <a:t>Some towns and cities have legal graffiti sites where artists can showcase their work.</a:t>
            </a:r>
            <a:endParaRPr lang="en-US" dirty="0"/>
          </a:p>
          <a:p>
            <a:pPr marL="0" indent="0">
              <a:buNone/>
            </a:pPr>
            <a:r>
              <a:rPr lang="en-GB" dirty="0"/>
              <a:t/>
            </a:r>
            <a:br>
              <a:rPr lang="en-GB" dirty="0"/>
            </a:br>
            <a:endParaRPr lang="en-US" dirty="0"/>
          </a:p>
          <a:p>
            <a:pPr marL="0" indent="0">
              <a:buNone/>
            </a:pPr>
            <a:endParaRPr lang="en-US" dirty="0"/>
          </a:p>
        </p:txBody>
      </p:sp>
      <p:pic>
        <p:nvPicPr>
          <p:cNvPr id="65" name="Picture 64">
            <a:extLst>
              <a:ext uri="{FF2B5EF4-FFF2-40B4-BE49-F238E27FC236}">
                <a16:creationId xmlns:a16="http://schemas.microsoft.com/office/drawing/2014/main" id="{458A3E57-3E2B-954D-ABE6-A230AEC53F1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13607" y="4051395"/>
            <a:ext cx="3320478" cy="2216058"/>
          </a:xfrm>
          <a:prstGeom prst="rect">
            <a:avLst/>
          </a:prstGeom>
          <a:ln w="50800">
            <a:solidFill>
              <a:schemeClr val="bg1"/>
            </a:solidFill>
          </a:ln>
        </p:spPr>
      </p:pic>
      <p:pic>
        <p:nvPicPr>
          <p:cNvPr id="16" name="Picture 15">
            <a:extLst>
              <a:ext uri="{FF2B5EF4-FFF2-40B4-BE49-F238E27FC236}">
                <a16:creationId xmlns:a16="http://schemas.microsoft.com/office/drawing/2014/main" id="{DF8AC7E6-A482-8645-B7D6-A40BC0621FE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214235" y="554451"/>
            <a:ext cx="2340222" cy="1560147"/>
          </a:xfrm>
          <a:prstGeom prst="rect">
            <a:avLst/>
          </a:prstGeom>
          <a:ln w="50800">
            <a:solidFill>
              <a:schemeClr val="bg1"/>
            </a:solidFill>
          </a:ln>
        </p:spPr>
      </p:pic>
      <p:pic>
        <p:nvPicPr>
          <p:cNvPr id="17" name="Picture 16">
            <a:extLst>
              <a:ext uri="{FF2B5EF4-FFF2-40B4-BE49-F238E27FC236}">
                <a16:creationId xmlns:a16="http://schemas.microsoft.com/office/drawing/2014/main" id="{04660447-E3F7-1746-AD7E-50394FEE090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787195" y="4428636"/>
            <a:ext cx="2755230" cy="1838817"/>
          </a:xfrm>
          <a:prstGeom prst="rect">
            <a:avLst/>
          </a:prstGeom>
          <a:ln w="50800">
            <a:solidFill>
              <a:schemeClr val="bg1"/>
            </a:solidFill>
          </a:ln>
        </p:spPr>
      </p:pic>
    </p:spTree>
    <p:extLst>
      <p:ext uri="{BB962C8B-B14F-4D97-AF65-F5344CB8AC3E}">
        <p14:creationId xmlns:p14="http://schemas.microsoft.com/office/powerpoint/2010/main" val="512986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wipe(down)">
                                      <p:cBhvr>
                                        <p:cTn id="20" dur="580">
                                          <p:stCondLst>
                                            <p:cond delay="0"/>
                                          </p:stCondLst>
                                        </p:cTn>
                                        <p:tgtEl>
                                          <p:spTgt spid="65"/>
                                        </p:tgtEl>
                                      </p:cBhvr>
                                    </p:animEffect>
                                    <p:anim calcmode="lin" valueType="num">
                                      <p:cBhvr>
                                        <p:cTn id="21" dur="1822" tmFilter="0,0; 0.14,0.36; 0.43,0.73; 0.71,0.91; 1.0,1.0">
                                          <p:stCondLst>
                                            <p:cond delay="0"/>
                                          </p:stCondLst>
                                        </p:cTn>
                                        <p:tgtEl>
                                          <p:spTgt spid="65"/>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65"/>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65"/>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65"/>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65"/>
                                        </p:tgtEl>
                                        <p:attrNameLst>
                                          <p:attrName>ppt_y</p:attrName>
                                        </p:attrNameLst>
                                      </p:cBhvr>
                                      <p:tavLst>
                                        <p:tav tm="0" fmla="#ppt_y-sin(pi*$)/81">
                                          <p:val>
                                            <p:fltVal val="0"/>
                                          </p:val>
                                        </p:tav>
                                        <p:tav tm="100000">
                                          <p:val>
                                            <p:fltVal val="1"/>
                                          </p:val>
                                        </p:tav>
                                      </p:tavLst>
                                    </p:anim>
                                    <p:animScale>
                                      <p:cBhvr>
                                        <p:cTn id="26" dur="26">
                                          <p:stCondLst>
                                            <p:cond delay="650"/>
                                          </p:stCondLst>
                                        </p:cTn>
                                        <p:tgtEl>
                                          <p:spTgt spid="65"/>
                                        </p:tgtEl>
                                      </p:cBhvr>
                                      <p:to x="100000" y="60000"/>
                                    </p:animScale>
                                    <p:animScale>
                                      <p:cBhvr>
                                        <p:cTn id="27" dur="166" decel="50000">
                                          <p:stCondLst>
                                            <p:cond delay="676"/>
                                          </p:stCondLst>
                                        </p:cTn>
                                        <p:tgtEl>
                                          <p:spTgt spid="65"/>
                                        </p:tgtEl>
                                      </p:cBhvr>
                                      <p:to x="100000" y="100000"/>
                                    </p:animScale>
                                    <p:animScale>
                                      <p:cBhvr>
                                        <p:cTn id="28" dur="26">
                                          <p:stCondLst>
                                            <p:cond delay="1312"/>
                                          </p:stCondLst>
                                        </p:cTn>
                                        <p:tgtEl>
                                          <p:spTgt spid="65"/>
                                        </p:tgtEl>
                                      </p:cBhvr>
                                      <p:to x="100000" y="80000"/>
                                    </p:animScale>
                                    <p:animScale>
                                      <p:cBhvr>
                                        <p:cTn id="29" dur="166" decel="50000">
                                          <p:stCondLst>
                                            <p:cond delay="1338"/>
                                          </p:stCondLst>
                                        </p:cTn>
                                        <p:tgtEl>
                                          <p:spTgt spid="65"/>
                                        </p:tgtEl>
                                      </p:cBhvr>
                                      <p:to x="100000" y="100000"/>
                                    </p:animScale>
                                    <p:animScale>
                                      <p:cBhvr>
                                        <p:cTn id="30" dur="26">
                                          <p:stCondLst>
                                            <p:cond delay="1642"/>
                                          </p:stCondLst>
                                        </p:cTn>
                                        <p:tgtEl>
                                          <p:spTgt spid="65"/>
                                        </p:tgtEl>
                                      </p:cBhvr>
                                      <p:to x="100000" y="90000"/>
                                    </p:animScale>
                                    <p:animScale>
                                      <p:cBhvr>
                                        <p:cTn id="31" dur="166" decel="50000">
                                          <p:stCondLst>
                                            <p:cond delay="1668"/>
                                          </p:stCondLst>
                                        </p:cTn>
                                        <p:tgtEl>
                                          <p:spTgt spid="65"/>
                                        </p:tgtEl>
                                      </p:cBhvr>
                                      <p:to x="100000" y="100000"/>
                                    </p:animScale>
                                    <p:animScale>
                                      <p:cBhvr>
                                        <p:cTn id="32" dur="26">
                                          <p:stCondLst>
                                            <p:cond delay="1808"/>
                                          </p:stCondLst>
                                        </p:cTn>
                                        <p:tgtEl>
                                          <p:spTgt spid="65"/>
                                        </p:tgtEl>
                                      </p:cBhvr>
                                      <p:to x="100000" y="95000"/>
                                    </p:animScale>
                                    <p:animScale>
                                      <p:cBhvr>
                                        <p:cTn id="33" dur="166" decel="50000">
                                          <p:stCondLst>
                                            <p:cond delay="1834"/>
                                          </p:stCondLst>
                                        </p:cTn>
                                        <p:tgtEl>
                                          <p:spTgt spid="65"/>
                                        </p:tgtEl>
                                      </p:cBhvr>
                                      <p:to x="100000" y="100000"/>
                                    </p:animScale>
                                  </p:childTnLst>
                                </p:cTn>
                              </p:par>
                              <p:par>
                                <p:cTn id="34" presetID="26" presetClass="entr" presetSubtype="0"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80">
                                          <p:stCondLst>
                                            <p:cond delay="0"/>
                                          </p:stCondLst>
                                        </p:cTn>
                                        <p:tgtEl>
                                          <p:spTgt spid="17"/>
                                        </p:tgtEl>
                                      </p:cBhvr>
                                    </p:animEffect>
                                    <p:anim calcmode="lin" valueType="num">
                                      <p:cBhvr>
                                        <p:cTn id="37"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42" dur="26">
                                          <p:stCondLst>
                                            <p:cond delay="650"/>
                                          </p:stCondLst>
                                        </p:cTn>
                                        <p:tgtEl>
                                          <p:spTgt spid="17"/>
                                        </p:tgtEl>
                                      </p:cBhvr>
                                      <p:to x="100000" y="60000"/>
                                    </p:animScale>
                                    <p:animScale>
                                      <p:cBhvr>
                                        <p:cTn id="43" dur="166" decel="50000">
                                          <p:stCondLst>
                                            <p:cond delay="676"/>
                                          </p:stCondLst>
                                        </p:cTn>
                                        <p:tgtEl>
                                          <p:spTgt spid="17"/>
                                        </p:tgtEl>
                                      </p:cBhvr>
                                      <p:to x="100000" y="100000"/>
                                    </p:animScale>
                                    <p:animScale>
                                      <p:cBhvr>
                                        <p:cTn id="44" dur="26">
                                          <p:stCondLst>
                                            <p:cond delay="1312"/>
                                          </p:stCondLst>
                                        </p:cTn>
                                        <p:tgtEl>
                                          <p:spTgt spid="17"/>
                                        </p:tgtEl>
                                      </p:cBhvr>
                                      <p:to x="100000" y="80000"/>
                                    </p:animScale>
                                    <p:animScale>
                                      <p:cBhvr>
                                        <p:cTn id="45" dur="166" decel="50000">
                                          <p:stCondLst>
                                            <p:cond delay="1338"/>
                                          </p:stCondLst>
                                        </p:cTn>
                                        <p:tgtEl>
                                          <p:spTgt spid="17"/>
                                        </p:tgtEl>
                                      </p:cBhvr>
                                      <p:to x="100000" y="100000"/>
                                    </p:animScale>
                                    <p:animScale>
                                      <p:cBhvr>
                                        <p:cTn id="46" dur="26">
                                          <p:stCondLst>
                                            <p:cond delay="1642"/>
                                          </p:stCondLst>
                                        </p:cTn>
                                        <p:tgtEl>
                                          <p:spTgt spid="17"/>
                                        </p:tgtEl>
                                      </p:cBhvr>
                                      <p:to x="100000" y="90000"/>
                                    </p:animScale>
                                    <p:animScale>
                                      <p:cBhvr>
                                        <p:cTn id="47" dur="166" decel="50000">
                                          <p:stCondLst>
                                            <p:cond delay="1668"/>
                                          </p:stCondLst>
                                        </p:cTn>
                                        <p:tgtEl>
                                          <p:spTgt spid="17"/>
                                        </p:tgtEl>
                                      </p:cBhvr>
                                      <p:to x="100000" y="100000"/>
                                    </p:animScale>
                                    <p:animScale>
                                      <p:cBhvr>
                                        <p:cTn id="48" dur="26">
                                          <p:stCondLst>
                                            <p:cond delay="1808"/>
                                          </p:stCondLst>
                                        </p:cTn>
                                        <p:tgtEl>
                                          <p:spTgt spid="17"/>
                                        </p:tgtEl>
                                      </p:cBhvr>
                                      <p:to x="100000" y="95000"/>
                                    </p:animScale>
                                    <p:animScale>
                                      <p:cBhvr>
                                        <p:cTn id="49" dur="166" decel="50000">
                                          <p:stCondLst>
                                            <p:cond delay="1834"/>
                                          </p:stCondLst>
                                        </p:cTn>
                                        <p:tgtEl>
                                          <p:spTgt spid="17"/>
                                        </p:tgtEl>
                                      </p:cBhvr>
                                      <p:to x="100000" y="100000"/>
                                    </p:animScale>
                                  </p:childTnLst>
                                </p:cTn>
                              </p:par>
                              <p:par>
                                <p:cTn id="50" presetID="26" presetClass="entr" presetSubtype="0"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down)">
                                      <p:cBhvr>
                                        <p:cTn id="52" dur="580">
                                          <p:stCondLst>
                                            <p:cond delay="0"/>
                                          </p:stCondLst>
                                        </p:cTn>
                                        <p:tgtEl>
                                          <p:spTgt spid="16"/>
                                        </p:tgtEl>
                                      </p:cBhvr>
                                    </p:animEffect>
                                    <p:anim calcmode="lin" valueType="num">
                                      <p:cBhvr>
                                        <p:cTn id="53"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54"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55"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56"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57"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58" dur="26">
                                          <p:stCondLst>
                                            <p:cond delay="650"/>
                                          </p:stCondLst>
                                        </p:cTn>
                                        <p:tgtEl>
                                          <p:spTgt spid="16"/>
                                        </p:tgtEl>
                                      </p:cBhvr>
                                      <p:to x="100000" y="60000"/>
                                    </p:animScale>
                                    <p:animScale>
                                      <p:cBhvr>
                                        <p:cTn id="59" dur="166" decel="50000">
                                          <p:stCondLst>
                                            <p:cond delay="676"/>
                                          </p:stCondLst>
                                        </p:cTn>
                                        <p:tgtEl>
                                          <p:spTgt spid="16"/>
                                        </p:tgtEl>
                                      </p:cBhvr>
                                      <p:to x="100000" y="100000"/>
                                    </p:animScale>
                                    <p:animScale>
                                      <p:cBhvr>
                                        <p:cTn id="60" dur="26">
                                          <p:stCondLst>
                                            <p:cond delay="1312"/>
                                          </p:stCondLst>
                                        </p:cTn>
                                        <p:tgtEl>
                                          <p:spTgt spid="16"/>
                                        </p:tgtEl>
                                      </p:cBhvr>
                                      <p:to x="100000" y="80000"/>
                                    </p:animScale>
                                    <p:animScale>
                                      <p:cBhvr>
                                        <p:cTn id="61" dur="166" decel="50000">
                                          <p:stCondLst>
                                            <p:cond delay="1338"/>
                                          </p:stCondLst>
                                        </p:cTn>
                                        <p:tgtEl>
                                          <p:spTgt spid="16"/>
                                        </p:tgtEl>
                                      </p:cBhvr>
                                      <p:to x="100000" y="100000"/>
                                    </p:animScale>
                                    <p:animScale>
                                      <p:cBhvr>
                                        <p:cTn id="62" dur="26">
                                          <p:stCondLst>
                                            <p:cond delay="1642"/>
                                          </p:stCondLst>
                                        </p:cTn>
                                        <p:tgtEl>
                                          <p:spTgt spid="16"/>
                                        </p:tgtEl>
                                      </p:cBhvr>
                                      <p:to x="100000" y="90000"/>
                                    </p:animScale>
                                    <p:animScale>
                                      <p:cBhvr>
                                        <p:cTn id="63" dur="166" decel="50000">
                                          <p:stCondLst>
                                            <p:cond delay="1668"/>
                                          </p:stCondLst>
                                        </p:cTn>
                                        <p:tgtEl>
                                          <p:spTgt spid="16"/>
                                        </p:tgtEl>
                                      </p:cBhvr>
                                      <p:to x="100000" y="100000"/>
                                    </p:animScale>
                                    <p:animScale>
                                      <p:cBhvr>
                                        <p:cTn id="64" dur="26">
                                          <p:stCondLst>
                                            <p:cond delay="1808"/>
                                          </p:stCondLst>
                                        </p:cTn>
                                        <p:tgtEl>
                                          <p:spTgt spid="16"/>
                                        </p:tgtEl>
                                      </p:cBhvr>
                                      <p:to x="100000" y="95000"/>
                                    </p:animScale>
                                    <p:animScale>
                                      <p:cBhvr>
                                        <p:cTn id="65"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1604049" y="478895"/>
            <a:ext cx="8220075" cy="994306"/>
          </a:xfrm>
        </p:spPr>
        <p:txBody>
          <a:bodyPr/>
          <a:lstStyle/>
          <a:p>
            <a:r>
              <a:rPr lang="en-GB" dirty="0">
                <a:solidFill>
                  <a:schemeClr val="accent1"/>
                </a:solidFill>
              </a:rPr>
              <a:t>History of Graffiti</a:t>
            </a:r>
            <a:endParaRPr lang="en-US" dirty="0">
              <a:solidFill>
                <a:schemeClr val="accent1"/>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604175" y="1322366"/>
            <a:ext cx="4296280" cy="163917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 first wall drawings appeared in caves thousands of years ago.</a:t>
            </a:r>
            <a:endParaRPr lang="en-US" sz="2000" dirty="0"/>
          </a:p>
        </p:txBody>
      </p:sp>
      <p:sp>
        <p:nvSpPr>
          <p:cNvPr id="7" name="Text Placeholder 2">
            <a:extLst>
              <a:ext uri="{FF2B5EF4-FFF2-40B4-BE49-F238E27FC236}">
                <a16:creationId xmlns:a16="http://schemas.microsoft.com/office/drawing/2014/main" id="{9B18F576-CA11-7445-9AF5-B50F521CCD19}"/>
              </a:ext>
            </a:extLst>
          </p:cNvPr>
          <p:cNvSpPr txBox="1">
            <a:spLocks/>
          </p:cNvSpPr>
          <p:nvPr/>
        </p:nvSpPr>
        <p:spPr>
          <a:xfrm>
            <a:off x="544015" y="5384799"/>
            <a:ext cx="7206916" cy="3969487"/>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Soon after, underground trains could be seen covered in spray paint and became a popular place for ‘taggers’ to write.</a:t>
            </a:r>
            <a:endParaRPr lang="en-US" sz="2000" dirty="0"/>
          </a:p>
        </p:txBody>
      </p:sp>
      <p:pic>
        <p:nvPicPr>
          <p:cNvPr id="9" name="Picture 8">
            <a:extLst>
              <a:ext uri="{FF2B5EF4-FFF2-40B4-BE49-F238E27FC236}">
                <a16:creationId xmlns:a16="http://schemas.microsoft.com/office/drawing/2014/main" id="{57713888-ACBD-4F43-8A76-A3C8D58D31D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179196" y="752450"/>
            <a:ext cx="2954744" cy="2216058"/>
          </a:xfrm>
          <a:prstGeom prst="rect">
            <a:avLst/>
          </a:prstGeom>
          <a:ln w="50800">
            <a:solidFill>
              <a:schemeClr val="bg1"/>
            </a:solidFill>
          </a:ln>
        </p:spPr>
      </p:pic>
      <p:sp>
        <p:nvSpPr>
          <p:cNvPr id="5" name="Rectangle 4">
            <a:extLst>
              <a:ext uri="{FF2B5EF4-FFF2-40B4-BE49-F238E27FC236}">
                <a16:creationId xmlns:a16="http://schemas.microsoft.com/office/drawing/2014/main" id="{6D8E6B54-B861-F94F-AF8A-A1360F163C62}"/>
              </a:ext>
            </a:extLst>
          </p:cNvPr>
          <p:cNvSpPr/>
          <p:nvPr/>
        </p:nvSpPr>
        <p:spPr>
          <a:xfrm>
            <a:off x="5089951" y="3242063"/>
            <a:ext cx="3043989" cy="2308324"/>
          </a:xfrm>
          <a:prstGeom prst="rect">
            <a:avLst/>
          </a:prstGeom>
        </p:spPr>
        <p:txBody>
          <a:bodyPr wrap="square">
            <a:spAutoFit/>
          </a:bodyPr>
          <a:lstStyle/>
          <a:p>
            <a:r>
              <a:rPr lang="en-GB" dirty="0"/>
              <a:t>Modern graffiti started in the United States in the 1960s. By the late 1960s, it had reached New York. This new art form became very popular throughout the 1970s when artists began tagging buildings. </a:t>
            </a:r>
            <a:endParaRPr lang="en-US" dirty="0"/>
          </a:p>
        </p:txBody>
      </p:sp>
      <p:grpSp>
        <p:nvGrpSpPr>
          <p:cNvPr id="8" name="Group 7">
            <a:extLst>
              <a:ext uri="{FF2B5EF4-FFF2-40B4-BE49-F238E27FC236}">
                <a16:creationId xmlns:a16="http://schemas.microsoft.com/office/drawing/2014/main" id="{301C22B4-7A14-3D4D-899A-2605B0BC22A7}"/>
              </a:ext>
            </a:extLst>
          </p:cNvPr>
          <p:cNvGrpSpPr/>
          <p:nvPr/>
        </p:nvGrpSpPr>
        <p:grpSpPr>
          <a:xfrm>
            <a:off x="867179" y="2194971"/>
            <a:ext cx="3789242" cy="2841932"/>
            <a:chOff x="867179" y="2194971"/>
            <a:chExt cx="3789242" cy="2841932"/>
          </a:xfrm>
        </p:grpSpPr>
        <p:pic>
          <p:nvPicPr>
            <p:cNvPr id="10" name="Picture 9">
              <a:extLst>
                <a:ext uri="{FF2B5EF4-FFF2-40B4-BE49-F238E27FC236}">
                  <a16:creationId xmlns:a16="http://schemas.microsoft.com/office/drawing/2014/main" id="{B6C5076D-F747-594A-AADB-C76F0933C29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67179" y="2194971"/>
              <a:ext cx="3789242" cy="2841932"/>
            </a:xfrm>
            <a:prstGeom prst="rect">
              <a:avLst/>
            </a:prstGeom>
            <a:ln w="50800">
              <a:solidFill>
                <a:schemeClr val="bg1"/>
              </a:solidFill>
            </a:ln>
          </p:spPr>
        </p:pic>
        <p:sp>
          <p:nvSpPr>
            <p:cNvPr id="3" name="Rectangle 2">
              <a:extLst>
                <a:ext uri="{FF2B5EF4-FFF2-40B4-BE49-F238E27FC236}">
                  <a16:creationId xmlns:a16="http://schemas.microsoft.com/office/drawing/2014/main" id="{185BB1BC-8DBF-4249-8F0E-9635B81A94C6}"/>
                </a:ext>
              </a:extLst>
            </p:cNvPr>
            <p:cNvSpPr/>
            <p:nvPr/>
          </p:nvSpPr>
          <p:spPr>
            <a:xfrm>
              <a:off x="954903" y="4867626"/>
              <a:ext cx="3701518" cy="169277"/>
            </a:xfrm>
            <a:prstGeom prst="rect">
              <a:avLst/>
            </a:prstGeom>
          </p:spPr>
          <p:txBody>
            <a:bodyPr wrap="square">
              <a:spAutoFit/>
            </a:bodyPr>
            <a:lstStyle/>
            <a:p>
              <a:pPr algn="ctr"/>
              <a:r>
                <a:rPr lang="en-GB" sz="500" dirty="0">
                  <a:solidFill>
                    <a:schemeClr val="bg1"/>
                  </a:solidFill>
                  <a:latin typeface="Roboto" panose="02000000000000000000" pitchFamily="2" charset="0"/>
                  <a:ea typeface="Roboto" panose="02000000000000000000" pitchFamily="2" charset="0"/>
                  <a:hlinkClick r:id="rId4">
                    <a:extLst>
                      <a:ext uri="{A12FA001-AC4F-418D-AE19-62706E023703}">
                        <ahyp:hlinkClr xmlns:ahyp="http://schemas.microsoft.com/office/drawing/2018/hyperlinkcolor" xmlns="" val="tx"/>
                      </a:ext>
                    </a:extLst>
                  </a:hlinkClick>
                </a:rPr>
                <a:t>"Swiss train graffiti"</a:t>
              </a:r>
              <a:r>
                <a:rPr lang="en-GB" sz="500" dirty="0">
                  <a:solidFill>
                    <a:schemeClr val="bg1"/>
                  </a:solidFill>
                  <a:latin typeface="Roboto" panose="02000000000000000000" pitchFamily="2" charset="0"/>
                  <a:ea typeface="Roboto" panose="02000000000000000000" pitchFamily="2" charset="0"/>
                </a:rPr>
                <a:t> by </a:t>
              </a:r>
              <a:r>
                <a:rPr lang="en-GB" sz="500" dirty="0">
                  <a:solidFill>
                    <a:schemeClr val="bg1"/>
                  </a:solidFill>
                  <a:latin typeface="Roboto" panose="02000000000000000000" pitchFamily="2" charset="0"/>
                  <a:ea typeface="Roboto" panose="02000000000000000000" pitchFamily="2" charset="0"/>
                  <a:hlinkClick r:id="rId5">
                    <a:extLst>
                      <a:ext uri="{A12FA001-AC4F-418D-AE19-62706E023703}">
                        <ahyp:hlinkClr xmlns:ahyp="http://schemas.microsoft.com/office/drawing/2018/hyperlinkcolor" xmlns="" val="tx"/>
                      </a:ext>
                    </a:extLst>
                  </a:hlinkClick>
                </a:rPr>
                <a:t>Richard Allaway</a:t>
              </a:r>
              <a:r>
                <a:rPr lang="en-GB" sz="500" dirty="0">
                  <a:solidFill>
                    <a:schemeClr val="bg1"/>
                  </a:solidFill>
                  <a:latin typeface="Roboto" panose="02000000000000000000" pitchFamily="2" charset="0"/>
                  <a:ea typeface="Roboto" panose="02000000000000000000" pitchFamily="2" charset="0"/>
                </a:rPr>
                <a:t> is licensed under </a:t>
              </a:r>
              <a:r>
                <a:rPr lang="en-GB" sz="500" dirty="0">
                  <a:solidFill>
                    <a:schemeClr val="bg1"/>
                  </a:solidFill>
                  <a:latin typeface="Roboto" panose="02000000000000000000" pitchFamily="2" charset="0"/>
                  <a:ea typeface="Roboto" panose="02000000000000000000" pitchFamily="2" charset="0"/>
                  <a:hlinkClick r:id="rId6">
                    <a:extLst>
                      <a:ext uri="{A12FA001-AC4F-418D-AE19-62706E023703}">
                        <ahyp:hlinkClr xmlns:ahyp="http://schemas.microsoft.com/office/drawing/2018/hyperlinkcolor" xmlns="" val="tx"/>
                      </a:ext>
                    </a:extLst>
                  </a:hlinkClick>
                </a:rPr>
                <a:t>CC BY 2.0</a:t>
              </a:r>
              <a:endParaRPr lang="en-US" sz="500" dirty="0">
                <a:solidFill>
                  <a:schemeClr val="bg1"/>
                </a:solidFill>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1292482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80">
                                          <p:stCondLst>
                                            <p:cond delay="0"/>
                                          </p:stCondLst>
                                        </p:cTn>
                                        <p:tgtEl>
                                          <p:spTgt spid="9"/>
                                        </p:tgtEl>
                                      </p:cBhvr>
                                    </p:animEffect>
                                    <p:anim calcmode="lin" valueType="num">
                                      <p:cBhvr>
                                        <p:cTn id="21"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6" dur="26">
                                          <p:stCondLst>
                                            <p:cond delay="650"/>
                                          </p:stCondLst>
                                        </p:cTn>
                                        <p:tgtEl>
                                          <p:spTgt spid="9"/>
                                        </p:tgtEl>
                                      </p:cBhvr>
                                      <p:to x="100000" y="60000"/>
                                    </p:animScale>
                                    <p:animScale>
                                      <p:cBhvr>
                                        <p:cTn id="27" dur="166" decel="50000">
                                          <p:stCondLst>
                                            <p:cond delay="676"/>
                                          </p:stCondLst>
                                        </p:cTn>
                                        <p:tgtEl>
                                          <p:spTgt spid="9"/>
                                        </p:tgtEl>
                                      </p:cBhvr>
                                      <p:to x="100000" y="100000"/>
                                    </p:animScale>
                                    <p:animScale>
                                      <p:cBhvr>
                                        <p:cTn id="28" dur="26">
                                          <p:stCondLst>
                                            <p:cond delay="1312"/>
                                          </p:stCondLst>
                                        </p:cTn>
                                        <p:tgtEl>
                                          <p:spTgt spid="9"/>
                                        </p:tgtEl>
                                      </p:cBhvr>
                                      <p:to x="100000" y="80000"/>
                                    </p:animScale>
                                    <p:animScale>
                                      <p:cBhvr>
                                        <p:cTn id="29" dur="166" decel="50000">
                                          <p:stCondLst>
                                            <p:cond delay="1338"/>
                                          </p:stCondLst>
                                        </p:cTn>
                                        <p:tgtEl>
                                          <p:spTgt spid="9"/>
                                        </p:tgtEl>
                                      </p:cBhvr>
                                      <p:to x="100000" y="100000"/>
                                    </p:animScale>
                                    <p:animScale>
                                      <p:cBhvr>
                                        <p:cTn id="30" dur="26">
                                          <p:stCondLst>
                                            <p:cond delay="1642"/>
                                          </p:stCondLst>
                                        </p:cTn>
                                        <p:tgtEl>
                                          <p:spTgt spid="9"/>
                                        </p:tgtEl>
                                      </p:cBhvr>
                                      <p:to x="100000" y="90000"/>
                                    </p:animScale>
                                    <p:animScale>
                                      <p:cBhvr>
                                        <p:cTn id="31" dur="166" decel="50000">
                                          <p:stCondLst>
                                            <p:cond delay="1668"/>
                                          </p:stCondLst>
                                        </p:cTn>
                                        <p:tgtEl>
                                          <p:spTgt spid="9"/>
                                        </p:tgtEl>
                                      </p:cBhvr>
                                      <p:to x="100000" y="100000"/>
                                    </p:animScale>
                                    <p:animScale>
                                      <p:cBhvr>
                                        <p:cTn id="32" dur="26">
                                          <p:stCondLst>
                                            <p:cond delay="1808"/>
                                          </p:stCondLst>
                                        </p:cTn>
                                        <p:tgtEl>
                                          <p:spTgt spid="9"/>
                                        </p:tgtEl>
                                      </p:cBhvr>
                                      <p:to x="100000" y="95000"/>
                                    </p:animScale>
                                    <p:animScale>
                                      <p:cBhvr>
                                        <p:cTn id="33" dur="166" decel="50000">
                                          <p:stCondLst>
                                            <p:cond delay="1834"/>
                                          </p:stCondLst>
                                        </p:cTn>
                                        <p:tgtEl>
                                          <p:spTgt spid="9"/>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6" presetClass="entr" presetSubtype="0" fill="hold" nodeType="click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down)">
                                      <p:cBhvr>
                                        <p:cTn id="52" dur="580">
                                          <p:stCondLst>
                                            <p:cond delay="0"/>
                                          </p:stCondLst>
                                        </p:cTn>
                                        <p:tgtEl>
                                          <p:spTgt spid="8"/>
                                        </p:tgtEl>
                                      </p:cBhvr>
                                    </p:animEffect>
                                    <p:anim calcmode="lin" valueType="num">
                                      <p:cBhvr>
                                        <p:cTn id="53"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4"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5"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6"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7"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8" dur="26">
                                          <p:stCondLst>
                                            <p:cond delay="650"/>
                                          </p:stCondLst>
                                        </p:cTn>
                                        <p:tgtEl>
                                          <p:spTgt spid="8"/>
                                        </p:tgtEl>
                                      </p:cBhvr>
                                      <p:to x="100000" y="60000"/>
                                    </p:animScale>
                                    <p:animScale>
                                      <p:cBhvr>
                                        <p:cTn id="59" dur="166" decel="50000">
                                          <p:stCondLst>
                                            <p:cond delay="676"/>
                                          </p:stCondLst>
                                        </p:cTn>
                                        <p:tgtEl>
                                          <p:spTgt spid="8"/>
                                        </p:tgtEl>
                                      </p:cBhvr>
                                      <p:to x="100000" y="100000"/>
                                    </p:animScale>
                                    <p:animScale>
                                      <p:cBhvr>
                                        <p:cTn id="60" dur="26">
                                          <p:stCondLst>
                                            <p:cond delay="1312"/>
                                          </p:stCondLst>
                                        </p:cTn>
                                        <p:tgtEl>
                                          <p:spTgt spid="8"/>
                                        </p:tgtEl>
                                      </p:cBhvr>
                                      <p:to x="100000" y="80000"/>
                                    </p:animScale>
                                    <p:animScale>
                                      <p:cBhvr>
                                        <p:cTn id="61" dur="166" decel="50000">
                                          <p:stCondLst>
                                            <p:cond delay="1338"/>
                                          </p:stCondLst>
                                        </p:cTn>
                                        <p:tgtEl>
                                          <p:spTgt spid="8"/>
                                        </p:tgtEl>
                                      </p:cBhvr>
                                      <p:to x="100000" y="100000"/>
                                    </p:animScale>
                                    <p:animScale>
                                      <p:cBhvr>
                                        <p:cTn id="62" dur="26">
                                          <p:stCondLst>
                                            <p:cond delay="1642"/>
                                          </p:stCondLst>
                                        </p:cTn>
                                        <p:tgtEl>
                                          <p:spTgt spid="8"/>
                                        </p:tgtEl>
                                      </p:cBhvr>
                                      <p:to x="100000" y="90000"/>
                                    </p:animScale>
                                    <p:animScale>
                                      <p:cBhvr>
                                        <p:cTn id="63" dur="166" decel="50000">
                                          <p:stCondLst>
                                            <p:cond delay="1668"/>
                                          </p:stCondLst>
                                        </p:cTn>
                                        <p:tgtEl>
                                          <p:spTgt spid="8"/>
                                        </p:tgtEl>
                                      </p:cBhvr>
                                      <p:to x="100000" y="100000"/>
                                    </p:animScale>
                                    <p:animScale>
                                      <p:cBhvr>
                                        <p:cTn id="64" dur="26">
                                          <p:stCondLst>
                                            <p:cond delay="1808"/>
                                          </p:stCondLst>
                                        </p:cTn>
                                        <p:tgtEl>
                                          <p:spTgt spid="8"/>
                                        </p:tgtEl>
                                      </p:cBhvr>
                                      <p:to x="100000" y="95000"/>
                                    </p:animScale>
                                    <p:animScale>
                                      <p:cBhvr>
                                        <p:cTn id="65"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1630281" y="478895"/>
            <a:ext cx="8220075" cy="994306"/>
          </a:xfrm>
        </p:spPr>
        <p:txBody>
          <a:bodyPr/>
          <a:lstStyle/>
          <a:p>
            <a:r>
              <a:rPr lang="en-GB" dirty="0">
                <a:solidFill>
                  <a:schemeClr val="accent6"/>
                </a:solidFill>
              </a:rPr>
              <a:t>History of Graffiti</a:t>
            </a:r>
            <a:endParaRPr lang="en-US" dirty="0">
              <a:solidFill>
                <a:schemeClr val="accent6"/>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567737" y="1309484"/>
            <a:ext cx="3715506" cy="390019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Tags were a way of gangs marking their territory. They worked in groups called ‘crews’. New York art galleries starting buying graffiti art at the same time that the mayor of New York spoke out about how he was against it. </a:t>
            </a:r>
          </a:p>
          <a:p>
            <a:pPr marL="0" indent="0">
              <a:buNone/>
            </a:pPr>
            <a:r>
              <a:rPr lang="en-GB" dirty="0"/>
              <a:t/>
            </a:r>
            <a:br>
              <a:rPr lang="en-GB" dirty="0"/>
            </a:br>
            <a:r>
              <a:rPr lang="en-GB" dirty="0"/>
              <a:t>During the 1980s, many graffiti artists began using roofs or canvases for their art. Even today, the debate over whether graffiti is vandalism or art is still being discussed.</a:t>
            </a:r>
            <a:br>
              <a:rPr lang="en-GB" dirty="0"/>
            </a:br>
            <a:r>
              <a:rPr lang="en-GB" dirty="0"/>
              <a:t/>
            </a:r>
            <a:br>
              <a:rPr lang="en-GB" dirty="0"/>
            </a:br>
            <a:endParaRPr lang="en-US" dirty="0"/>
          </a:p>
          <a:p>
            <a:pPr marL="0" indent="0">
              <a:buNone/>
            </a:pPr>
            <a:endParaRPr lang="en-US" dirty="0"/>
          </a:p>
        </p:txBody>
      </p:sp>
      <p:pic>
        <p:nvPicPr>
          <p:cNvPr id="7" name="Picture 6">
            <a:extLst>
              <a:ext uri="{FF2B5EF4-FFF2-40B4-BE49-F238E27FC236}">
                <a16:creationId xmlns:a16="http://schemas.microsoft.com/office/drawing/2014/main" id="{D4675EE3-C492-5F47-9D1E-441BF9FB80E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836695" y="1309484"/>
            <a:ext cx="3715503" cy="4954005"/>
          </a:xfrm>
          <a:prstGeom prst="rect">
            <a:avLst/>
          </a:prstGeom>
          <a:ln w="50800">
            <a:solidFill>
              <a:schemeClr val="bg1"/>
            </a:solidFill>
          </a:ln>
        </p:spPr>
      </p:pic>
    </p:spTree>
    <p:extLst>
      <p:ext uri="{BB962C8B-B14F-4D97-AF65-F5344CB8AC3E}">
        <p14:creationId xmlns:p14="http://schemas.microsoft.com/office/powerpoint/2010/main" val="355699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80">
                                          <p:stCondLst>
                                            <p:cond delay="0"/>
                                          </p:stCondLst>
                                        </p:cTn>
                                        <p:tgtEl>
                                          <p:spTgt spid="7"/>
                                        </p:tgtEl>
                                      </p:cBhvr>
                                    </p:animEffect>
                                    <p:anim calcmode="lin" valueType="num">
                                      <p:cBhvr>
                                        <p:cTn id="2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6" dur="26">
                                          <p:stCondLst>
                                            <p:cond delay="650"/>
                                          </p:stCondLst>
                                        </p:cTn>
                                        <p:tgtEl>
                                          <p:spTgt spid="7"/>
                                        </p:tgtEl>
                                      </p:cBhvr>
                                      <p:to x="100000" y="60000"/>
                                    </p:animScale>
                                    <p:animScale>
                                      <p:cBhvr>
                                        <p:cTn id="27" dur="166" decel="50000">
                                          <p:stCondLst>
                                            <p:cond delay="676"/>
                                          </p:stCondLst>
                                        </p:cTn>
                                        <p:tgtEl>
                                          <p:spTgt spid="7"/>
                                        </p:tgtEl>
                                      </p:cBhvr>
                                      <p:to x="100000" y="100000"/>
                                    </p:animScale>
                                    <p:animScale>
                                      <p:cBhvr>
                                        <p:cTn id="28" dur="26">
                                          <p:stCondLst>
                                            <p:cond delay="1312"/>
                                          </p:stCondLst>
                                        </p:cTn>
                                        <p:tgtEl>
                                          <p:spTgt spid="7"/>
                                        </p:tgtEl>
                                      </p:cBhvr>
                                      <p:to x="100000" y="80000"/>
                                    </p:animScale>
                                    <p:animScale>
                                      <p:cBhvr>
                                        <p:cTn id="29" dur="166" decel="50000">
                                          <p:stCondLst>
                                            <p:cond delay="1338"/>
                                          </p:stCondLst>
                                        </p:cTn>
                                        <p:tgtEl>
                                          <p:spTgt spid="7"/>
                                        </p:tgtEl>
                                      </p:cBhvr>
                                      <p:to x="100000" y="100000"/>
                                    </p:animScale>
                                    <p:animScale>
                                      <p:cBhvr>
                                        <p:cTn id="30" dur="26">
                                          <p:stCondLst>
                                            <p:cond delay="1642"/>
                                          </p:stCondLst>
                                        </p:cTn>
                                        <p:tgtEl>
                                          <p:spTgt spid="7"/>
                                        </p:tgtEl>
                                      </p:cBhvr>
                                      <p:to x="100000" y="90000"/>
                                    </p:animScale>
                                    <p:animScale>
                                      <p:cBhvr>
                                        <p:cTn id="31" dur="166" decel="50000">
                                          <p:stCondLst>
                                            <p:cond delay="1668"/>
                                          </p:stCondLst>
                                        </p:cTn>
                                        <p:tgtEl>
                                          <p:spTgt spid="7"/>
                                        </p:tgtEl>
                                      </p:cBhvr>
                                      <p:to x="100000" y="100000"/>
                                    </p:animScale>
                                    <p:animScale>
                                      <p:cBhvr>
                                        <p:cTn id="32" dur="26">
                                          <p:stCondLst>
                                            <p:cond delay="1808"/>
                                          </p:stCondLst>
                                        </p:cTn>
                                        <p:tgtEl>
                                          <p:spTgt spid="7"/>
                                        </p:tgtEl>
                                      </p:cBhvr>
                                      <p:to x="100000" y="95000"/>
                                    </p:animScale>
                                    <p:animScale>
                                      <p:cBhvr>
                                        <p:cTn id="33"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1669584" y="478895"/>
            <a:ext cx="8220075" cy="994306"/>
          </a:xfrm>
        </p:spPr>
        <p:txBody>
          <a:bodyPr/>
          <a:lstStyle/>
          <a:p>
            <a:r>
              <a:rPr lang="en-GB" dirty="0">
                <a:solidFill>
                  <a:schemeClr val="accent1"/>
                </a:solidFill>
              </a:rPr>
              <a:t> Art Installations </a:t>
            </a:r>
            <a:endParaRPr lang="en-US" dirty="0">
              <a:solidFill>
                <a:schemeClr val="accent1"/>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658959" y="1473201"/>
            <a:ext cx="3326847" cy="163917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Art installations are another example of street art. These are organised art exhibitions and they are not illegal.</a:t>
            </a:r>
          </a:p>
        </p:txBody>
      </p:sp>
      <p:sp>
        <p:nvSpPr>
          <p:cNvPr id="7" name="Text Placeholder 2">
            <a:extLst>
              <a:ext uri="{FF2B5EF4-FFF2-40B4-BE49-F238E27FC236}">
                <a16:creationId xmlns:a16="http://schemas.microsoft.com/office/drawing/2014/main" id="{9B18F576-CA11-7445-9AF5-B50F521CCD19}"/>
              </a:ext>
            </a:extLst>
          </p:cNvPr>
          <p:cNvSpPr txBox="1">
            <a:spLocks/>
          </p:cNvSpPr>
          <p:nvPr/>
        </p:nvSpPr>
        <p:spPr>
          <a:xfrm>
            <a:off x="658959" y="5090988"/>
            <a:ext cx="6960384" cy="3969487"/>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As part of the installation, 888,246 ceramic poppies were made - one to remember each British soldier killed in the war.</a:t>
            </a:r>
            <a:endParaRPr lang="en-US" sz="2000" dirty="0"/>
          </a:p>
        </p:txBody>
      </p:sp>
      <p:sp>
        <p:nvSpPr>
          <p:cNvPr id="11" name="Text Placeholder 2">
            <a:extLst>
              <a:ext uri="{FF2B5EF4-FFF2-40B4-BE49-F238E27FC236}">
                <a16:creationId xmlns:a16="http://schemas.microsoft.com/office/drawing/2014/main" id="{2509D2AB-83EB-3544-BFCC-8E7C44981330}"/>
              </a:ext>
            </a:extLst>
          </p:cNvPr>
          <p:cNvSpPr txBox="1">
            <a:spLocks/>
          </p:cNvSpPr>
          <p:nvPr/>
        </p:nvSpPr>
        <p:spPr>
          <a:xfrm>
            <a:off x="670991" y="3148476"/>
            <a:ext cx="3701517" cy="2004725"/>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This image shows the public art installation, Blood Swept Lands and Seas of Red, which commemorated the centenary of the outbreak of the First World War.</a:t>
            </a:r>
          </a:p>
        </p:txBody>
      </p:sp>
      <p:pic>
        <p:nvPicPr>
          <p:cNvPr id="12" name="Picture 11">
            <a:extLst>
              <a:ext uri="{FF2B5EF4-FFF2-40B4-BE49-F238E27FC236}">
                <a16:creationId xmlns:a16="http://schemas.microsoft.com/office/drawing/2014/main" id="{6CD8530D-78C2-0A43-916C-A047B8C2503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678594" y="1786847"/>
            <a:ext cx="3534755" cy="2651065"/>
          </a:xfrm>
          <a:prstGeom prst="rect">
            <a:avLst/>
          </a:prstGeom>
          <a:ln w="50800">
            <a:solidFill>
              <a:schemeClr val="bg1"/>
            </a:solidFill>
          </a:ln>
        </p:spPr>
      </p:pic>
    </p:spTree>
    <p:extLst>
      <p:ext uri="{BB962C8B-B14F-4D97-AF65-F5344CB8AC3E}">
        <p14:creationId xmlns:p14="http://schemas.microsoft.com/office/powerpoint/2010/main" val="1712687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80">
                                          <p:stCondLst>
                                            <p:cond delay="0"/>
                                          </p:stCondLst>
                                        </p:cTn>
                                        <p:tgtEl>
                                          <p:spTgt spid="12"/>
                                        </p:tgtEl>
                                      </p:cBhvr>
                                    </p:animEffect>
                                    <p:anim calcmode="lin" valueType="num">
                                      <p:cBhvr>
                                        <p:cTn id="28"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33" dur="26">
                                          <p:stCondLst>
                                            <p:cond delay="650"/>
                                          </p:stCondLst>
                                        </p:cTn>
                                        <p:tgtEl>
                                          <p:spTgt spid="12"/>
                                        </p:tgtEl>
                                      </p:cBhvr>
                                      <p:to x="100000" y="60000"/>
                                    </p:animScale>
                                    <p:animScale>
                                      <p:cBhvr>
                                        <p:cTn id="34" dur="166" decel="50000">
                                          <p:stCondLst>
                                            <p:cond delay="676"/>
                                          </p:stCondLst>
                                        </p:cTn>
                                        <p:tgtEl>
                                          <p:spTgt spid="12"/>
                                        </p:tgtEl>
                                      </p:cBhvr>
                                      <p:to x="100000" y="100000"/>
                                    </p:animScale>
                                    <p:animScale>
                                      <p:cBhvr>
                                        <p:cTn id="35" dur="26">
                                          <p:stCondLst>
                                            <p:cond delay="1312"/>
                                          </p:stCondLst>
                                        </p:cTn>
                                        <p:tgtEl>
                                          <p:spTgt spid="12"/>
                                        </p:tgtEl>
                                      </p:cBhvr>
                                      <p:to x="100000" y="80000"/>
                                    </p:animScale>
                                    <p:animScale>
                                      <p:cBhvr>
                                        <p:cTn id="36" dur="166" decel="50000">
                                          <p:stCondLst>
                                            <p:cond delay="1338"/>
                                          </p:stCondLst>
                                        </p:cTn>
                                        <p:tgtEl>
                                          <p:spTgt spid="12"/>
                                        </p:tgtEl>
                                      </p:cBhvr>
                                      <p:to x="100000" y="100000"/>
                                    </p:animScale>
                                    <p:animScale>
                                      <p:cBhvr>
                                        <p:cTn id="37" dur="26">
                                          <p:stCondLst>
                                            <p:cond delay="1642"/>
                                          </p:stCondLst>
                                        </p:cTn>
                                        <p:tgtEl>
                                          <p:spTgt spid="12"/>
                                        </p:tgtEl>
                                      </p:cBhvr>
                                      <p:to x="100000" y="90000"/>
                                    </p:animScale>
                                    <p:animScale>
                                      <p:cBhvr>
                                        <p:cTn id="38" dur="166" decel="50000">
                                          <p:stCondLst>
                                            <p:cond delay="1668"/>
                                          </p:stCondLst>
                                        </p:cTn>
                                        <p:tgtEl>
                                          <p:spTgt spid="12"/>
                                        </p:tgtEl>
                                      </p:cBhvr>
                                      <p:to x="100000" y="100000"/>
                                    </p:animScale>
                                    <p:animScale>
                                      <p:cBhvr>
                                        <p:cTn id="39" dur="26">
                                          <p:stCondLst>
                                            <p:cond delay="1808"/>
                                          </p:stCondLst>
                                        </p:cTn>
                                        <p:tgtEl>
                                          <p:spTgt spid="12"/>
                                        </p:tgtEl>
                                      </p:cBhvr>
                                      <p:to x="100000" y="95000"/>
                                    </p:animScale>
                                    <p:animScale>
                                      <p:cBhvr>
                                        <p:cTn id="40" dur="166" decel="50000">
                                          <p:stCondLst>
                                            <p:cond delay="1834"/>
                                          </p:stCondLst>
                                        </p:cTn>
                                        <p:tgtEl>
                                          <p:spTgt spid="12"/>
                                        </p:tgtEl>
                                      </p:cBhvr>
                                      <p:to x="100000" y="100000"/>
                                    </p:animScale>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1690441" y="478895"/>
            <a:ext cx="8220075" cy="994306"/>
          </a:xfrm>
        </p:spPr>
        <p:txBody>
          <a:bodyPr/>
          <a:lstStyle/>
          <a:p>
            <a:r>
              <a:rPr lang="en-GB" dirty="0">
                <a:solidFill>
                  <a:schemeClr val="accent6"/>
                </a:solidFill>
              </a:rPr>
              <a:t>Art Installations</a:t>
            </a:r>
            <a:endParaRPr lang="en-US" dirty="0">
              <a:solidFill>
                <a:schemeClr val="accent6"/>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567737" y="1127491"/>
            <a:ext cx="4293022" cy="994305"/>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Here are some examples of street art installations around the world.</a:t>
            </a:r>
          </a:p>
        </p:txBody>
      </p:sp>
      <p:pic>
        <p:nvPicPr>
          <p:cNvPr id="6" name="Picture 5">
            <a:extLst>
              <a:ext uri="{FF2B5EF4-FFF2-40B4-BE49-F238E27FC236}">
                <a16:creationId xmlns:a16="http://schemas.microsoft.com/office/drawing/2014/main" id="{28C4FDC4-228A-5E4D-834C-75E7F565DB9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085979" y="563491"/>
            <a:ext cx="3490284" cy="2329384"/>
          </a:xfrm>
          <a:prstGeom prst="rect">
            <a:avLst/>
          </a:prstGeom>
          <a:ln w="50800">
            <a:solidFill>
              <a:schemeClr val="bg1"/>
            </a:solidFill>
          </a:ln>
        </p:spPr>
      </p:pic>
      <p:pic>
        <p:nvPicPr>
          <p:cNvPr id="8" name="Picture 7">
            <a:extLst>
              <a:ext uri="{FF2B5EF4-FFF2-40B4-BE49-F238E27FC236}">
                <a16:creationId xmlns:a16="http://schemas.microsoft.com/office/drawing/2014/main" id="{52FA3C8A-CFE6-7345-9D59-93FB0903A9B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765866" y="3768051"/>
            <a:ext cx="3810397" cy="2526458"/>
          </a:xfrm>
          <a:prstGeom prst="rect">
            <a:avLst/>
          </a:prstGeom>
          <a:ln w="50800">
            <a:solidFill>
              <a:schemeClr val="bg1"/>
            </a:solidFill>
          </a:ln>
        </p:spPr>
      </p:pic>
      <p:pic>
        <p:nvPicPr>
          <p:cNvPr id="7" name="Picture 6">
            <a:extLst>
              <a:ext uri="{FF2B5EF4-FFF2-40B4-BE49-F238E27FC236}">
                <a16:creationId xmlns:a16="http://schemas.microsoft.com/office/drawing/2014/main" id="{D4675EE3-C492-5F47-9D1E-441BF9FB80E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67737" y="3988064"/>
            <a:ext cx="3455912" cy="2306445"/>
          </a:xfrm>
          <a:prstGeom prst="rect">
            <a:avLst/>
          </a:prstGeom>
          <a:ln w="50800">
            <a:solidFill>
              <a:schemeClr val="bg1"/>
            </a:solidFill>
          </a:ln>
        </p:spPr>
      </p:pic>
      <p:pic>
        <p:nvPicPr>
          <p:cNvPr id="5" name="Picture 4">
            <a:extLst>
              <a:ext uri="{FF2B5EF4-FFF2-40B4-BE49-F238E27FC236}">
                <a16:creationId xmlns:a16="http://schemas.microsoft.com/office/drawing/2014/main" id="{D695AC2A-13E0-134D-A3C1-DD554BE1107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736425" y="2357830"/>
            <a:ext cx="2738299" cy="2053725"/>
          </a:xfrm>
          <a:prstGeom prst="rect">
            <a:avLst/>
          </a:prstGeom>
          <a:ln w="50800">
            <a:solidFill>
              <a:schemeClr val="bg1"/>
            </a:solidFill>
          </a:ln>
        </p:spPr>
      </p:pic>
    </p:spTree>
    <p:extLst>
      <p:ext uri="{BB962C8B-B14F-4D97-AF65-F5344CB8AC3E}">
        <p14:creationId xmlns:p14="http://schemas.microsoft.com/office/powerpoint/2010/main" val="182739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par>
                                <p:cTn id="33" presetID="26" presetClass="entr" presetSubtype="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down)">
                                      <p:cBhvr>
                                        <p:cTn id="35" dur="580">
                                          <p:stCondLst>
                                            <p:cond delay="0"/>
                                          </p:stCondLst>
                                        </p:cTn>
                                        <p:tgtEl>
                                          <p:spTgt spid="5"/>
                                        </p:tgtEl>
                                      </p:cBhvr>
                                    </p:animEffect>
                                    <p:anim calcmode="lin" valueType="num">
                                      <p:cBhvr>
                                        <p:cTn id="3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1" dur="26">
                                          <p:stCondLst>
                                            <p:cond delay="650"/>
                                          </p:stCondLst>
                                        </p:cTn>
                                        <p:tgtEl>
                                          <p:spTgt spid="5"/>
                                        </p:tgtEl>
                                      </p:cBhvr>
                                      <p:to x="100000" y="60000"/>
                                    </p:animScale>
                                    <p:animScale>
                                      <p:cBhvr>
                                        <p:cTn id="42" dur="166" decel="50000">
                                          <p:stCondLst>
                                            <p:cond delay="676"/>
                                          </p:stCondLst>
                                        </p:cTn>
                                        <p:tgtEl>
                                          <p:spTgt spid="5"/>
                                        </p:tgtEl>
                                      </p:cBhvr>
                                      <p:to x="100000" y="100000"/>
                                    </p:animScale>
                                    <p:animScale>
                                      <p:cBhvr>
                                        <p:cTn id="43" dur="26">
                                          <p:stCondLst>
                                            <p:cond delay="1312"/>
                                          </p:stCondLst>
                                        </p:cTn>
                                        <p:tgtEl>
                                          <p:spTgt spid="5"/>
                                        </p:tgtEl>
                                      </p:cBhvr>
                                      <p:to x="100000" y="80000"/>
                                    </p:animScale>
                                    <p:animScale>
                                      <p:cBhvr>
                                        <p:cTn id="44" dur="166" decel="50000">
                                          <p:stCondLst>
                                            <p:cond delay="1338"/>
                                          </p:stCondLst>
                                        </p:cTn>
                                        <p:tgtEl>
                                          <p:spTgt spid="5"/>
                                        </p:tgtEl>
                                      </p:cBhvr>
                                      <p:to x="100000" y="100000"/>
                                    </p:animScale>
                                    <p:animScale>
                                      <p:cBhvr>
                                        <p:cTn id="45" dur="26">
                                          <p:stCondLst>
                                            <p:cond delay="1642"/>
                                          </p:stCondLst>
                                        </p:cTn>
                                        <p:tgtEl>
                                          <p:spTgt spid="5"/>
                                        </p:tgtEl>
                                      </p:cBhvr>
                                      <p:to x="100000" y="90000"/>
                                    </p:animScale>
                                    <p:animScale>
                                      <p:cBhvr>
                                        <p:cTn id="46" dur="166" decel="50000">
                                          <p:stCondLst>
                                            <p:cond delay="1668"/>
                                          </p:stCondLst>
                                        </p:cTn>
                                        <p:tgtEl>
                                          <p:spTgt spid="5"/>
                                        </p:tgtEl>
                                      </p:cBhvr>
                                      <p:to x="100000" y="100000"/>
                                    </p:animScale>
                                    <p:animScale>
                                      <p:cBhvr>
                                        <p:cTn id="47" dur="26">
                                          <p:stCondLst>
                                            <p:cond delay="1808"/>
                                          </p:stCondLst>
                                        </p:cTn>
                                        <p:tgtEl>
                                          <p:spTgt spid="5"/>
                                        </p:tgtEl>
                                      </p:cBhvr>
                                      <p:to x="100000" y="95000"/>
                                    </p:animScale>
                                    <p:animScale>
                                      <p:cBhvr>
                                        <p:cTn id="4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2276883" y="435680"/>
            <a:ext cx="8220075" cy="994306"/>
          </a:xfrm>
        </p:spPr>
        <p:txBody>
          <a:bodyPr/>
          <a:lstStyle/>
          <a:p>
            <a:r>
              <a:rPr lang="en-GB" dirty="0">
                <a:solidFill>
                  <a:schemeClr val="accent1"/>
                </a:solidFill>
              </a:rPr>
              <a:t>Stencil Art</a:t>
            </a:r>
            <a:endParaRPr lang="en-US" dirty="0">
              <a:solidFill>
                <a:schemeClr val="accent1"/>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569018" y="1225449"/>
            <a:ext cx="3326847" cy="274988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Another example of street art is stencil graffiti. A stencil is a piece of paper, metal or plastic which has a design, pattern or words cut out of it. The artist rests it up against the surface and fills it in with paint, before removing it. </a:t>
            </a:r>
          </a:p>
        </p:txBody>
      </p:sp>
      <p:pic>
        <p:nvPicPr>
          <p:cNvPr id="12" name="Picture 11">
            <a:extLst>
              <a:ext uri="{FF2B5EF4-FFF2-40B4-BE49-F238E27FC236}">
                <a16:creationId xmlns:a16="http://schemas.microsoft.com/office/drawing/2014/main" id="{6CD8530D-78C2-0A43-916C-A047B8C250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5400000">
            <a:off x="3975270" y="1685217"/>
            <a:ext cx="5034102" cy="3775577"/>
          </a:xfrm>
          <a:prstGeom prst="rect">
            <a:avLst/>
          </a:prstGeom>
          <a:ln w="50800">
            <a:solidFill>
              <a:schemeClr val="bg1"/>
            </a:solidFill>
          </a:ln>
        </p:spPr>
      </p:pic>
      <p:sp>
        <p:nvSpPr>
          <p:cNvPr id="6" name="Rectangle 5">
            <a:extLst>
              <a:ext uri="{FF2B5EF4-FFF2-40B4-BE49-F238E27FC236}">
                <a16:creationId xmlns:a16="http://schemas.microsoft.com/office/drawing/2014/main" id="{8ED6EA20-EC72-6D41-809F-0D31D0107785}"/>
              </a:ext>
            </a:extLst>
          </p:cNvPr>
          <p:cNvSpPr/>
          <p:nvPr/>
        </p:nvSpPr>
        <p:spPr>
          <a:xfrm>
            <a:off x="4680443" y="5763465"/>
            <a:ext cx="3623756" cy="169278"/>
          </a:xfrm>
          <a:prstGeom prst="rect">
            <a:avLst/>
          </a:prstGeom>
        </p:spPr>
        <p:txBody>
          <a:bodyPr wrap="square">
            <a:spAutoFit/>
          </a:bodyPr>
          <a:lstStyle/>
          <a:p>
            <a:pPr algn="ctr"/>
            <a:r>
              <a:rPr lang="en-GB" sz="500" dirty="0">
                <a:solidFill>
                  <a:schemeClr val="bg1"/>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xmlns="" val="tx"/>
                    </a:ext>
                  </a:extLst>
                </a:hlinkClick>
              </a:rPr>
              <a:t>”Stencil"</a:t>
            </a:r>
            <a:r>
              <a:rPr lang="en-GB" sz="500" dirty="0">
                <a:solidFill>
                  <a:schemeClr val="bg1"/>
                </a:solidFill>
                <a:latin typeface="Roboto" panose="02000000000000000000" pitchFamily="2" charset="0"/>
                <a:ea typeface="Roboto" panose="02000000000000000000" pitchFamily="2" charset="0"/>
              </a:rPr>
              <a:t> by </a:t>
            </a:r>
            <a:r>
              <a:rPr lang="en-GB" sz="500" dirty="0">
                <a:solidFill>
                  <a:schemeClr val="bg1"/>
                </a:solidFill>
                <a:latin typeface="Roboto" panose="02000000000000000000" pitchFamily="2" charset="0"/>
                <a:ea typeface="Roboto" panose="02000000000000000000" pitchFamily="2" charset="0"/>
                <a:hlinkClick r:id="rId4">
                  <a:extLst>
                    <a:ext uri="{A12FA001-AC4F-418D-AE19-62706E023703}">
                      <ahyp:hlinkClr xmlns:ahyp="http://schemas.microsoft.com/office/drawing/2018/hyperlinkcolor" xmlns="" val="tx"/>
                    </a:ext>
                  </a:extLst>
                </a:hlinkClick>
              </a:rPr>
              <a:t>Clara .</a:t>
            </a:r>
            <a:r>
              <a:rPr lang="en-GB" sz="500" dirty="0">
                <a:solidFill>
                  <a:schemeClr val="bg1"/>
                </a:solidFill>
                <a:latin typeface="Roboto" panose="02000000000000000000" pitchFamily="2" charset="0"/>
                <a:ea typeface="Roboto" panose="02000000000000000000" pitchFamily="2" charset="0"/>
              </a:rPr>
              <a:t> is licensed under </a:t>
            </a:r>
            <a:r>
              <a:rPr lang="en-GB" sz="500" dirty="0">
                <a:solidFill>
                  <a:schemeClr val="bg1"/>
                </a:solidFill>
                <a:latin typeface="Roboto" panose="02000000000000000000" pitchFamily="2" charset="0"/>
                <a:ea typeface="Roboto" panose="02000000000000000000" pitchFamily="2" charset="0"/>
                <a:hlinkClick r:id="rId5">
                  <a:extLst>
                    <a:ext uri="{A12FA001-AC4F-418D-AE19-62706E023703}">
                      <ahyp:hlinkClr xmlns:ahyp="http://schemas.microsoft.com/office/drawing/2018/hyperlinkcolor" xmlns="" val="tx"/>
                    </a:ext>
                  </a:extLst>
                </a:hlinkClick>
              </a:rPr>
              <a:t>CC BY 2.0</a:t>
            </a:r>
            <a:endParaRPr lang="en-US" sz="500" dirty="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505374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down)">
                                      <p:cBhvr>
                                        <p:cTn id="20" dur="580">
                                          <p:stCondLst>
                                            <p:cond delay="0"/>
                                          </p:stCondLst>
                                        </p:cTn>
                                        <p:tgtEl>
                                          <p:spTgt spid="12"/>
                                        </p:tgtEl>
                                      </p:cBhvr>
                                    </p:animEffect>
                                    <p:anim calcmode="lin" valueType="num">
                                      <p:cBhvr>
                                        <p:cTn id="2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6" dur="26">
                                          <p:stCondLst>
                                            <p:cond delay="650"/>
                                          </p:stCondLst>
                                        </p:cTn>
                                        <p:tgtEl>
                                          <p:spTgt spid="12"/>
                                        </p:tgtEl>
                                      </p:cBhvr>
                                      <p:to x="100000" y="60000"/>
                                    </p:animScale>
                                    <p:animScale>
                                      <p:cBhvr>
                                        <p:cTn id="27" dur="166" decel="50000">
                                          <p:stCondLst>
                                            <p:cond delay="676"/>
                                          </p:stCondLst>
                                        </p:cTn>
                                        <p:tgtEl>
                                          <p:spTgt spid="12"/>
                                        </p:tgtEl>
                                      </p:cBhvr>
                                      <p:to x="100000" y="100000"/>
                                    </p:animScale>
                                    <p:animScale>
                                      <p:cBhvr>
                                        <p:cTn id="28" dur="26">
                                          <p:stCondLst>
                                            <p:cond delay="1312"/>
                                          </p:stCondLst>
                                        </p:cTn>
                                        <p:tgtEl>
                                          <p:spTgt spid="12"/>
                                        </p:tgtEl>
                                      </p:cBhvr>
                                      <p:to x="100000" y="80000"/>
                                    </p:animScale>
                                    <p:animScale>
                                      <p:cBhvr>
                                        <p:cTn id="29" dur="166" decel="50000">
                                          <p:stCondLst>
                                            <p:cond delay="1338"/>
                                          </p:stCondLst>
                                        </p:cTn>
                                        <p:tgtEl>
                                          <p:spTgt spid="12"/>
                                        </p:tgtEl>
                                      </p:cBhvr>
                                      <p:to x="100000" y="100000"/>
                                    </p:animScale>
                                    <p:animScale>
                                      <p:cBhvr>
                                        <p:cTn id="30" dur="26">
                                          <p:stCondLst>
                                            <p:cond delay="1642"/>
                                          </p:stCondLst>
                                        </p:cTn>
                                        <p:tgtEl>
                                          <p:spTgt spid="12"/>
                                        </p:tgtEl>
                                      </p:cBhvr>
                                      <p:to x="100000" y="90000"/>
                                    </p:animScale>
                                    <p:animScale>
                                      <p:cBhvr>
                                        <p:cTn id="31" dur="166" decel="50000">
                                          <p:stCondLst>
                                            <p:cond delay="1668"/>
                                          </p:stCondLst>
                                        </p:cTn>
                                        <p:tgtEl>
                                          <p:spTgt spid="12"/>
                                        </p:tgtEl>
                                      </p:cBhvr>
                                      <p:to x="100000" y="100000"/>
                                    </p:animScale>
                                    <p:animScale>
                                      <p:cBhvr>
                                        <p:cTn id="32" dur="26">
                                          <p:stCondLst>
                                            <p:cond delay="1808"/>
                                          </p:stCondLst>
                                        </p:cTn>
                                        <p:tgtEl>
                                          <p:spTgt spid="12"/>
                                        </p:tgtEl>
                                      </p:cBhvr>
                                      <p:to x="100000" y="95000"/>
                                    </p:animScale>
                                    <p:animScale>
                                      <p:cBhvr>
                                        <p:cTn id="33" dur="166" decel="50000">
                                          <p:stCondLst>
                                            <p:cond delay="1834"/>
                                          </p:stCondLst>
                                        </p:cTn>
                                        <p:tgtEl>
                                          <p:spTgt spid="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2604842" y="478895"/>
            <a:ext cx="8220075" cy="994306"/>
          </a:xfrm>
        </p:spPr>
        <p:txBody>
          <a:bodyPr/>
          <a:lstStyle/>
          <a:p>
            <a:r>
              <a:rPr lang="en-GB" dirty="0">
                <a:solidFill>
                  <a:schemeClr val="accent6"/>
                </a:solidFill>
              </a:rPr>
              <a:t>Banksy</a:t>
            </a:r>
            <a:endParaRPr lang="en-US" dirty="0">
              <a:solidFill>
                <a:schemeClr val="accent6"/>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591801" y="1184438"/>
            <a:ext cx="5568366" cy="1543518"/>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 lot of Banksy’s work is done using stencils. Banksy is very famous but nobody knows his true identity, as he keeps it a secret.</a:t>
            </a:r>
          </a:p>
          <a:p>
            <a:pPr marL="0" indent="0">
              <a:buNone/>
            </a:pPr>
            <a:r>
              <a:rPr lang="en-GB" dirty="0"/>
              <a:t/>
            </a:r>
            <a:br>
              <a:rPr lang="en-GB" dirty="0"/>
            </a:br>
            <a:endParaRPr lang="en-GB" dirty="0"/>
          </a:p>
        </p:txBody>
      </p:sp>
      <p:pic>
        <p:nvPicPr>
          <p:cNvPr id="8" name="Picture 7">
            <a:extLst>
              <a:ext uri="{FF2B5EF4-FFF2-40B4-BE49-F238E27FC236}">
                <a16:creationId xmlns:a16="http://schemas.microsoft.com/office/drawing/2014/main" id="{52FA3C8A-CFE6-7345-9D59-93FB0903A9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4" y="2531272"/>
            <a:ext cx="5305773" cy="3531326"/>
          </a:xfrm>
          <a:prstGeom prst="rect">
            <a:avLst/>
          </a:prstGeom>
          <a:ln w="50800">
            <a:solidFill>
              <a:schemeClr val="bg1"/>
            </a:solidFill>
          </a:ln>
        </p:spPr>
      </p:pic>
      <p:sp>
        <p:nvSpPr>
          <p:cNvPr id="3" name="Rectangle 2">
            <a:extLst>
              <a:ext uri="{FF2B5EF4-FFF2-40B4-BE49-F238E27FC236}">
                <a16:creationId xmlns:a16="http://schemas.microsoft.com/office/drawing/2014/main" id="{595F5B54-3E76-294B-ACF4-E6450B4E4885}"/>
              </a:ext>
            </a:extLst>
          </p:cNvPr>
          <p:cNvSpPr/>
          <p:nvPr/>
        </p:nvSpPr>
        <p:spPr>
          <a:xfrm>
            <a:off x="6422761" y="2646278"/>
            <a:ext cx="1758714" cy="3416320"/>
          </a:xfrm>
          <a:prstGeom prst="rect">
            <a:avLst/>
          </a:prstGeom>
        </p:spPr>
        <p:txBody>
          <a:bodyPr wrap="square">
            <a:spAutoFit/>
          </a:bodyPr>
          <a:lstStyle/>
          <a:p>
            <a:r>
              <a:rPr lang="en-GB" dirty="0"/>
              <a:t>His work is often political or humorous. He uses art to expresses his own opinions. </a:t>
            </a:r>
          </a:p>
          <a:p>
            <a:endParaRPr lang="en-GB" dirty="0"/>
          </a:p>
          <a:p>
            <a:r>
              <a:rPr lang="en-GB" dirty="0"/>
              <a:t>What do you think he was trying to express in </a:t>
            </a:r>
            <a:br>
              <a:rPr lang="en-GB" dirty="0"/>
            </a:br>
            <a:r>
              <a:rPr lang="en-GB" dirty="0"/>
              <a:t>this piece?</a:t>
            </a:r>
            <a:endParaRPr lang="en-US" dirty="0"/>
          </a:p>
        </p:txBody>
      </p:sp>
      <p:sp>
        <p:nvSpPr>
          <p:cNvPr id="6" name="Rectangle 5">
            <a:extLst>
              <a:ext uri="{FF2B5EF4-FFF2-40B4-BE49-F238E27FC236}">
                <a16:creationId xmlns:a16="http://schemas.microsoft.com/office/drawing/2014/main" id="{A9C0C746-8625-EA49-9B3E-1937568DD1B4}"/>
              </a:ext>
            </a:extLst>
          </p:cNvPr>
          <p:cNvSpPr/>
          <p:nvPr/>
        </p:nvSpPr>
        <p:spPr>
          <a:xfrm>
            <a:off x="1695402" y="5839850"/>
            <a:ext cx="3623756" cy="169278"/>
          </a:xfrm>
          <a:prstGeom prst="rect">
            <a:avLst/>
          </a:prstGeom>
        </p:spPr>
        <p:txBody>
          <a:bodyPr wrap="square">
            <a:spAutoFit/>
          </a:bodyPr>
          <a:lstStyle/>
          <a:p>
            <a:pPr algn="ctr"/>
            <a:r>
              <a:rPr lang="en-GB" sz="500" dirty="0">
                <a:solidFill>
                  <a:schemeClr val="bg1"/>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xmlns="" val="tx"/>
                    </a:ext>
                  </a:extLst>
                </a:hlinkClick>
              </a:rPr>
              <a:t>”banksy-graffiti-street-art-what-are-you-looking-at"</a:t>
            </a:r>
            <a:r>
              <a:rPr lang="en-GB" sz="500" dirty="0">
                <a:solidFill>
                  <a:schemeClr val="bg1"/>
                </a:solidFill>
                <a:latin typeface="Roboto" panose="02000000000000000000" pitchFamily="2" charset="0"/>
                <a:ea typeface="Roboto" panose="02000000000000000000" pitchFamily="2" charset="0"/>
              </a:rPr>
              <a:t> by </a:t>
            </a:r>
            <a:r>
              <a:rPr lang="en-GB" sz="500" dirty="0">
                <a:solidFill>
                  <a:schemeClr val="bg1"/>
                </a:solidFill>
                <a:latin typeface="Roboto" panose="02000000000000000000" pitchFamily="2" charset="0"/>
                <a:ea typeface="Roboto" panose="02000000000000000000" pitchFamily="2" charset="0"/>
                <a:hlinkClick r:id="rId4">
                  <a:extLst>
                    <a:ext uri="{A12FA001-AC4F-418D-AE19-62706E023703}">
                      <ahyp:hlinkClr xmlns:ahyp="http://schemas.microsoft.com/office/drawing/2018/hyperlinkcolor" xmlns="" val="tx"/>
                    </a:ext>
                  </a:extLst>
                </a:hlinkClick>
              </a:rPr>
              <a:t>Bruce </a:t>
            </a:r>
            <a:r>
              <a:rPr lang="en-GB" sz="500" dirty="0" err="1">
                <a:solidFill>
                  <a:schemeClr val="bg1"/>
                </a:solidFill>
                <a:latin typeface="Roboto" panose="02000000000000000000" pitchFamily="2" charset="0"/>
                <a:ea typeface="Roboto" panose="02000000000000000000" pitchFamily="2" charset="0"/>
                <a:hlinkClick r:id="rId4">
                  <a:extLst>
                    <a:ext uri="{A12FA001-AC4F-418D-AE19-62706E023703}">
                      <ahyp:hlinkClr xmlns:ahyp="http://schemas.microsoft.com/office/drawing/2018/hyperlinkcolor" xmlns="" val="tx"/>
                    </a:ext>
                  </a:extLst>
                </a:hlinkClick>
              </a:rPr>
              <a:t>Krasting</a:t>
            </a:r>
            <a:r>
              <a:rPr lang="en-GB" sz="500" dirty="0">
                <a:solidFill>
                  <a:schemeClr val="bg1"/>
                </a:solidFill>
                <a:latin typeface="Roboto" panose="02000000000000000000" pitchFamily="2" charset="0"/>
                <a:ea typeface="Roboto" panose="02000000000000000000" pitchFamily="2" charset="0"/>
              </a:rPr>
              <a:t> is licensed under </a:t>
            </a:r>
            <a:r>
              <a:rPr lang="en-GB" sz="500" dirty="0">
                <a:solidFill>
                  <a:schemeClr val="bg1"/>
                </a:solidFill>
                <a:latin typeface="Roboto" panose="02000000000000000000" pitchFamily="2" charset="0"/>
                <a:ea typeface="Roboto" panose="02000000000000000000" pitchFamily="2" charset="0"/>
                <a:hlinkClick r:id="rId5">
                  <a:extLst>
                    <a:ext uri="{A12FA001-AC4F-418D-AE19-62706E023703}">
                      <ahyp:hlinkClr xmlns:ahyp="http://schemas.microsoft.com/office/drawing/2018/hyperlinkcolor" xmlns="" val="tx"/>
                    </a:ext>
                  </a:extLst>
                </a:hlinkClick>
              </a:rPr>
              <a:t>CC BY 2.0</a:t>
            </a:r>
            <a:endParaRPr lang="en-US" sz="500" dirty="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11644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80">
                                          <p:stCondLst>
                                            <p:cond delay="0"/>
                                          </p:stCondLst>
                                        </p:cTn>
                                        <p:tgtEl>
                                          <p:spTgt spid="8"/>
                                        </p:tgtEl>
                                      </p:cBhvr>
                                    </p:animEffect>
                                    <p:anim calcmode="lin" valueType="num">
                                      <p:cBhvr>
                                        <p:cTn id="21"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6" dur="26">
                                          <p:stCondLst>
                                            <p:cond delay="650"/>
                                          </p:stCondLst>
                                        </p:cTn>
                                        <p:tgtEl>
                                          <p:spTgt spid="8"/>
                                        </p:tgtEl>
                                      </p:cBhvr>
                                      <p:to x="100000" y="60000"/>
                                    </p:animScale>
                                    <p:animScale>
                                      <p:cBhvr>
                                        <p:cTn id="27" dur="166" decel="50000">
                                          <p:stCondLst>
                                            <p:cond delay="676"/>
                                          </p:stCondLst>
                                        </p:cTn>
                                        <p:tgtEl>
                                          <p:spTgt spid="8"/>
                                        </p:tgtEl>
                                      </p:cBhvr>
                                      <p:to x="100000" y="100000"/>
                                    </p:animScale>
                                    <p:animScale>
                                      <p:cBhvr>
                                        <p:cTn id="28" dur="26">
                                          <p:stCondLst>
                                            <p:cond delay="1312"/>
                                          </p:stCondLst>
                                        </p:cTn>
                                        <p:tgtEl>
                                          <p:spTgt spid="8"/>
                                        </p:tgtEl>
                                      </p:cBhvr>
                                      <p:to x="100000" y="80000"/>
                                    </p:animScale>
                                    <p:animScale>
                                      <p:cBhvr>
                                        <p:cTn id="29" dur="166" decel="50000">
                                          <p:stCondLst>
                                            <p:cond delay="1338"/>
                                          </p:stCondLst>
                                        </p:cTn>
                                        <p:tgtEl>
                                          <p:spTgt spid="8"/>
                                        </p:tgtEl>
                                      </p:cBhvr>
                                      <p:to x="100000" y="100000"/>
                                    </p:animScale>
                                    <p:animScale>
                                      <p:cBhvr>
                                        <p:cTn id="30" dur="26">
                                          <p:stCondLst>
                                            <p:cond delay="1642"/>
                                          </p:stCondLst>
                                        </p:cTn>
                                        <p:tgtEl>
                                          <p:spTgt spid="8"/>
                                        </p:tgtEl>
                                      </p:cBhvr>
                                      <p:to x="100000" y="90000"/>
                                    </p:animScale>
                                    <p:animScale>
                                      <p:cBhvr>
                                        <p:cTn id="31" dur="166" decel="50000">
                                          <p:stCondLst>
                                            <p:cond delay="1668"/>
                                          </p:stCondLst>
                                        </p:cTn>
                                        <p:tgtEl>
                                          <p:spTgt spid="8"/>
                                        </p:tgtEl>
                                      </p:cBhvr>
                                      <p:to x="100000" y="100000"/>
                                    </p:animScale>
                                    <p:animScale>
                                      <p:cBhvr>
                                        <p:cTn id="32" dur="26">
                                          <p:stCondLst>
                                            <p:cond delay="1808"/>
                                          </p:stCondLst>
                                        </p:cTn>
                                        <p:tgtEl>
                                          <p:spTgt spid="8"/>
                                        </p:tgtEl>
                                      </p:cBhvr>
                                      <p:to x="100000" y="95000"/>
                                    </p:animScale>
                                    <p:animScale>
                                      <p:cBhvr>
                                        <p:cTn id="33" dur="166" decel="50000">
                                          <p:stCondLst>
                                            <p:cond delay="1834"/>
                                          </p:stCondLst>
                                        </p:cTn>
                                        <p:tgtEl>
                                          <p:spTgt spid="8"/>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1000"/>
                                        <p:tgtEl>
                                          <p:spTgt spid="3"/>
                                        </p:tgtEl>
                                      </p:cBhvr>
                                    </p:animEffect>
                                    <p:anim calcmode="lin" valueType="num">
                                      <p:cBhvr>
                                        <p:cTn id="39" dur="1000" fill="hold"/>
                                        <p:tgtEl>
                                          <p:spTgt spid="3"/>
                                        </p:tgtEl>
                                        <p:attrNameLst>
                                          <p:attrName>ppt_x</p:attrName>
                                        </p:attrNameLst>
                                      </p:cBhvr>
                                      <p:tavLst>
                                        <p:tav tm="0">
                                          <p:val>
                                            <p:strVal val="#ppt_x"/>
                                          </p:val>
                                        </p:tav>
                                        <p:tav tm="100000">
                                          <p:val>
                                            <p:strVal val="#ppt_x"/>
                                          </p:val>
                                        </p:tav>
                                      </p:tavLst>
                                    </p:anim>
                                    <p:anim calcmode="lin" valueType="num">
                                      <p:cBhvr>
                                        <p:cTn id="4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2541773" y="478895"/>
            <a:ext cx="8220075" cy="994306"/>
          </a:xfrm>
        </p:spPr>
        <p:txBody>
          <a:bodyPr/>
          <a:lstStyle/>
          <a:p>
            <a:r>
              <a:rPr lang="en-GB" dirty="0">
                <a:solidFill>
                  <a:schemeClr val="accent1"/>
                </a:solidFill>
              </a:rPr>
              <a:t>Banksy</a:t>
            </a:r>
            <a:endParaRPr lang="en-US" dirty="0">
              <a:solidFill>
                <a:schemeClr val="accent1"/>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628981" y="1075437"/>
            <a:ext cx="4674384" cy="2810041"/>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His work appears in public places; this has caused controversy, as he uses illegal graffiti sites to showcase his work. His art is admired around the world but, at the same time, he is breaking the law. </a:t>
            </a:r>
          </a:p>
          <a:p>
            <a:pPr marL="0" indent="0">
              <a:buNone/>
            </a:pPr>
            <a:r>
              <a:rPr lang="en-GB" dirty="0"/>
              <a:t>Do you think this art is vandalism (damaging public property)? Discuss this with your partner.</a:t>
            </a:r>
          </a:p>
        </p:txBody>
      </p:sp>
      <p:pic>
        <p:nvPicPr>
          <p:cNvPr id="12" name="Picture 11">
            <a:extLst>
              <a:ext uri="{FF2B5EF4-FFF2-40B4-BE49-F238E27FC236}">
                <a16:creationId xmlns:a16="http://schemas.microsoft.com/office/drawing/2014/main" id="{6CD8530D-78C2-0A43-916C-A047B8C2503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580592" y="709394"/>
            <a:ext cx="2784528" cy="3712704"/>
          </a:xfrm>
          <a:prstGeom prst="rect">
            <a:avLst/>
          </a:prstGeom>
          <a:ln w="50800">
            <a:solidFill>
              <a:schemeClr val="bg1"/>
            </a:solidFill>
          </a:ln>
        </p:spPr>
      </p:pic>
      <p:sp>
        <p:nvSpPr>
          <p:cNvPr id="5" name="Text Placeholder 2">
            <a:extLst>
              <a:ext uri="{FF2B5EF4-FFF2-40B4-BE49-F238E27FC236}">
                <a16:creationId xmlns:a16="http://schemas.microsoft.com/office/drawing/2014/main" id="{87BC47DC-4794-3844-8747-668DA838E291}"/>
              </a:ext>
            </a:extLst>
          </p:cNvPr>
          <p:cNvSpPr txBox="1">
            <a:spLocks/>
          </p:cNvSpPr>
          <p:nvPr/>
        </p:nvSpPr>
        <p:spPr>
          <a:xfrm>
            <a:off x="5580592" y="4705962"/>
            <a:ext cx="2784528" cy="1371600"/>
          </a:xfrm>
          <a:prstGeom prst="roundRect">
            <a:avLst>
              <a:gd name="adj" fmla="val 2585"/>
            </a:avLst>
          </a:prstGeom>
          <a:solidFill>
            <a:schemeClr val="accent1"/>
          </a:solidFill>
          <a:ln w="50800" cmpd="thinThick">
            <a:solidFill>
              <a:schemeClr val="accent1"/>
            </a:solidFill>
            <a:prstDash val="solid"/>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b="1" dirty="0">
                <a:solidFill>
                  <a:schemeClr val="bg1"/>
                </a:solidFill>
              </a:rPr>
              <a:t>Did You Know...? </a:t>
            </a:r>
          </a:p>
          <a:p>
            <a:pPr marL="0" indent="0" algn="ctr">
              <a:buNone/>
            </a:pPr>
            <a:r>
              <a:rPr lang="en-GB" dirty="0">
                <a:solidFill>
                  <a:schemeClr val="bg1"/>
                </a:solidFill>
              </a:rPr>
              <a:t>Banksy’s art has sold for over £1,000,000.</a:t>
            </a:r>
          </a:p>
        </p:txBody>
      </p:sp>
      <p:pic>
        <p:nvPicPr>
          <p:cNvPr id="6" name="Picture 5">
            <a:extLst>
              <a:ext uri="{FF2B5EF4-FFF2-40B4-BE49-F238E27FC236}">
                <a16:creationId xmlns:a16="http://schemas.microsoft.com/office/drawing/2014/main" id="{DE0C88F0-031B-E947-87FF-FBBC2F3E707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01254" y="3846565"/>
            <a:ext cx="3332236" cy="2220225"/>
          </a:xfrm>
          <a:prstGeom prst="rect">
            <a:avLst/>
          </a:prstGeom>
          <a:ln w="50800">
            <a:solidFill>
              <a:schemeClr val="bg1"/>
            </a:solidFill>
          </a:ln>
        </p:spPr>
      </p:pic>
      <p:sp>
        <p:nvSpPr>
          <p:cNvPr id="9" name="Rectangle 8">
            <a:extLst>
              <a:ext uri="{FF2B5EF4-FFF2-40B4-BE49-F238E27FC236}">
                <a16:creationId xmlns:a16="http://schemas.microsoft.com/office/drawing/2014/main" id="{6E2F72C8-B653-7847-AFA8-4D72735FA661}"/>
              </a:ext>
            </a:extLst>
          </p:cNvPr>
          <p:cNvSpPr/>
          <p:nvPr/>
        </p:nvSpPr>
        <p:spPr>
          <a:xfrm>
            <a:off x="5160978" y="4252820"/>
            <a:ext cx="3623756" cy="169278"/>
          </a:xfrm>
          <a:prstGeom prst="rect">
            <a:avLst/>
          </a:prstGeom>
        </p:spPr>
        <p:txBody>
          <a:bodyPr wrap="square">
            <a:spAutoFit/>
          </a:bodyPr>
          <a:lstStyle/>
          <a:p>
            <a:pPr algn="ctr"/>
            <a:r>
              <a:rPr lang="en-GB" sz="500" dirty="0">
                <a:solidFill>
                  <a:schemeClr val="bg1"/>
                </a:solidFill>
                <a:latin typeface="Roboto" panose="02000000000000000000" pitchFamily="2" charset="0"/>
                <a:ea typeface="Roboto" panose="02000000000000000000" pitchFamily="2" charset="0"/>
                <a:hlinkClick r:id="rId4">
                  <a:extLst>
                    <a:ext uri="{A12FA001-AC4F-418D-AE19-62706E023703}">
                      <ahyp:hlinkClr xmlns:ahyp="http://schemas.microsoft.com/office/drawing/2018/hyperlinkcolor" xmlns="" val="tx"/>
                    </a:ext>
                  </a:extLst>
                </a:hlinkClick>
              </a:rPr>
              <a:t>”Banksy?"</a:t>
            </a:r>
            <a:r>
              <a:rPr lang="en-GB" sz="500" dirty="0">
                <a:solidFill>
                  <a:schemeClr val="bg1"/>
                </a:solidFill>
                <a:latin typeface="Roboto" panose="02000000000000000000" pitchFamily="2" charset="0"/>
                <a:ea typeface="Roboto" panose="02000000000000000000" pitchFamily="2" charset="0"/>
              </a:rPr>
              <a:t> by </a:t>
            </a:r>
            <a:r>
              <a:rPr lang="en-GB" sz="500" dirty="0">
                <a:solidFill>
                  <a:schemeClr val="bg1"/>
                </a:solidFill>
                <a:latin typeface="Roboto" panose="02000000000000000000" pitchFamily="2" charset="0"/>
                <a:ea typeface="Roboto" panose="02000000000000000000" pitchFamily="2" charset="0"/>
                <a:hlinkClick r:id="rId5">
                  <a:extLst>
                    <a:ext uri="{A12FA001-AC4F-418D-AE19-62706E023703}">
                      <ahyp:hlinkClr xmlns:ahyp="http://schemas.microsoft.com/office/drawing/2018/hyperlinkcolor" xmlns="" val="tx"/>
                    </a:ext>
                  </a:extLst>
                </a:hlinkClick>
              </a:rPr>
              <a:t>moufle</a:t>
            </a:r>
            <a:r>
              <a:rPr lang="en-GB" sz="500" dirty="0">
                <a:solidFill>
                  <a:schemeClr val="bg1"/>
                </a:solidFill>
                <a:latin typeface="Roboto" panose="02000000000000000000" pitchFamily="2" charset="0"/>
                <a:ea typeface="Roboto" panose="02000000000000000000" pitchFamily="2" charset="0"/>
              </a:rPr>
              <a:t> is licensed under </a:t>
            </a:r>
            <a:r>
              <a:rPr lang="en-GB" sz="500" dirty="0">
                <a:solidFill>
                  <a:schemeClr val="bg1"/>
                </a:solidFill>
                <a:latin typeface="Roboto" panose="02000000000000000000" pitchFamily="2" charset="0"/>
                <a:ea typeface="Roboto" panose="02000000000000000000" pitchFamily="2" charset="0"/>
                <a:hlinkClick r:id="rId6">
                  <a:extLst>
                    <a:ext uri="{A12FA001-AC4F-418D-AE19-62706E023703}">
                      <ahyp:hlinkClr xmlns:ahyp="http://schemas.microsoft.com/office/drawing/2018/hyperlinkcolor" xmlns="" val="tx"/>
                    </a:ext>
                  </a:extLst>
                </a:hlinkClick>
              </a:rPr>
              <a:t>CC BY 2.0</a:t>
            </a:r>
            <a:endParaRPr lang="en-US" sz="500" dirty="0">
              <a:solidFill>
                <a:schemeClr val="bg1"/>
              </a:solidFill>
              <a:latin typeface="Roboto" panose="02000000000000000000" pitchFamily="2" charset="0"/>
              <a:ea typeface="Roboto" panose="02000000000000000000" pitchFamily="2" charset="0"/>
            </a:endParaRPr>
          </a:p>
        </p:txBody>
      </p:sp>
      <p:sp>
        <p:nvSpPr>
          <p:cNvPr id="10" name="Rectangle 9">
            <a:extLst>
              <a:ext uri="{FF2B5EF4-FFF2-40B4-BE49-F238E27FC236}">
                <a16:creationId xmlns:a16="http://schemas.microsoft.com/office/drawing/2014/main" id="{9C3F915C-28F5-4B4A-A53A-CFE33D106A22}"/>
              </a:ext>
            </a:extLst>
          </p:cNvPr>
          <p:cNvSpPr/>
          <p:nvPr/>
        </p:nvSpPr>
        <p:spPr>
          <a:xfrm>
            <a:off x="755494" y="5912638"/>
            <a:ext cx="3623756" cy="169278"/>
          </a:xfrm>
          <a:prstGeom prst="rect">
            <a:avLst/>
          </a:prstGeom>
        </p:spPr>
        <p:txBody>
          <a:bodyPr wrap="square">
            <a:spAutoFit/>
          </a:bodyPr>
          <a:lstStyle/>
          <a:p>
            <a:pPr algn="ctr"/>
            <a:r>
              <a:rPr lang="en-GB" sz="500" dirty="0">
                <a:solidFill>
                  <a:schemeClr val="bg1"/>
                </a:solidFill>
                <a:latin typeface="Roboto" panose="02000000000000000000" pitchFamily="2" charset="0"/>
                <a:ea typeface="Roboto" panose="02000000000000000000" pitchFamily="2" charset="0"/>
                <a:hlinkClick r:id="rId7">
                  <a:extLst>
                    <a:ext uri="{A12FA001-AC4F-418D-AE19-62706E023703}">
                      <ahyp:hlinkClr xmlns:ahyp="http://schemas.microsoft.com/office/drawing/2018/hyperlinkcolor" xmlns="" val="tx"/>
                    </a:ext>
                  </a:extLst>
                </a:hlinkClick>
              </a:rPr>
              <a:t>”Banksy"</a:t>
            </a:r>
            <a:r>
              <a:rPr lang="en-GB" sz="500" dirty="0">
                <a:solidFill>
                  <a:schemeClr val="bg1"/>
                </a:solidFill>
                <a:latin typeface="Roboto" panose="02000000000000000000" pitchFamily="2" charset="0"/>
                <a:ea typeface="Roboto" panose="02000000000000000000" pitchFamily="2" charset="0"/>
              </a:rPr>
              <a:t> by </a:t>
            </a:r>
            <a:r>
              <a:rPr lang="en-GB" sz="500" dirty="0">
                <a:solidFill>
                  <a:schemeClr val="bg1"/>
                </a:solidFill>
                <a:latin typeface="Roboto" panose="02000000000000000000" pitchFamily="2" charset="0"/>
                <a:ea typeface="Roboto" panose="02000000000000000000" pitchFamily="2" charset="0"/>
                <a:hlinkClick r:id="rId8">
                  <a:extLst>
                    <a:ext uri="{A12FA001-AC4F-418D-AE19-62706E023703}">
                      <ahyp:hlinkClr xmlns:ahyp="http://schemas.microsoft.com/office/drawing/2018/hyperlinkcolor" xmlns="" val="tx"/>
                    </a:ext>
                  </a:extLst>
                </a:hlinkClick>
              </a:rPr>
              <a:t>DeptfordJon</a:t>
            </a:r>
            <a:r>
              <a:rPr lang="en-GB" sz="500" dirty="0">
                <a:solidFill>
                  <a:schemeClr val="bg1"/>
                </a:solidFill>
                <a:latin typeface="Roboto" panose="02000000000000000000" pitchFamily="2" charset="0"/>
                <a:ea typeface="Roboto" panose="02000000000000000000" pitchFamily="2" charset="0"/>
              </a:rPr>
              <a:t> is licensed under </a:t>
            </a:r>
            <a:r>
              <a:rPr lang="en-GB" sz="500" dirty="0">
                <a:solidFill>
                  <a:schemeClr val="bg1"/>
                </a:solidFill>
                <a:latin typeface="Roboto" panose="02000000000000000000" pitchFamily="2" charset="0"/>
                <a:ea typeface="Roboto" panose="02000000000000000000" pitchFamily="2" charset="0"/>
                <a:hlinkClick r:id="rId6">
                  <a:extLst>
                    <a:ext uri="{A12FA001-AC4F-418D-AE19-62706E023703}">
                      <ahyp:hlinkClr xmlns:ahyp="http://schemas.microsoft.com/office/drawing/2018/hyperlinkcolor" xmlns="" val="tx"/>
                    </a:ext>
                  </a:extLst>
                </a:hlinkClick>
              </a:rPr>
              <a:t>CC BY 2.0</a:t>
            </a:r>
            <a:endParaRPr lang="en-US" sz="500" dirty="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782236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down)">
                                      <p:cBhvr>
                                        <p:cTn id="20" dur="580">
                                          <p:stCondLst>
                                            <p:cond delay="0"/>
                                          </p:stCondLst>
                                        </p:cTn>
                                        <p:tgtEl>
                                          <p:spTgt spid="12"/>
                                        </p:tgtEl>
                                      </p:cBhvr>
                                    </p:animEffect>
                                    <p:anim calcmode="lin" valueType="num">
                                      <p:cBhvr>
                                        <p:cTn id="2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6" dur="26">
                                          <p:stCondLst>
                                            <p:cond delay="650"/>
                                          </p:stCondLst>
                                        </p:cTn>
                                        <p:tgtEl>
                                          <p:spTgt spid="12"/>
                                        </p:tgtEl>
                                      </p:cBhvr>
                                      <p:to x="100000" y="60000"/>
                                    </p:animScale>
                                    <p:animScale>
                                      <p:cBhvr>
                                        <p:cTn id="27" dur="166" decel="50000">
                                          <p:stCondLst>
                                            <p:cond delay="676"/>
                                          </p:stCondLst>
                                        </p:cTn>
                                        <p:tgtEl>
                                          <p:spTgt spid="12"/>
                                        </p:tgtEl>
                                      </p:cBhvr>
                                      <p:to x="100000" y="100000"/>
                                    </p:animScale>
                                    <p:animScale>
                                      <p:cBhvr>
                                        <p:cTn id="28" dur="26">
                                          <p:stCondLst>
                                            <p:cond delay="1312"/>
                                          </p:stCondLst>
                                        </p:cTn>
                                        <p:tgtEl>
                                          <p:spTgt spid="12"/>
                                        </p:tgtEl>
                                      </p:cBhvr>
                                      <p:to x="100000" y="80000"/>
                                    </p:animScale>
                                    <p:animScale>
                                      <p:cBhvr>
                                        <p:cTn id="29" dur="166" decel="50000">
                                          <p:stCondLst>
                                            <p:cond delay="1338"/>
                                          </p:stCondLst>
                                        </p:cTn>
                                        <p:tgtEl>
                                          <p:spTgt spid="12"/>
                                        </p:tgtEl>
                                      </p:cBhvr>
                                      <p:to x="100000" y="100000"/>
                                    </p:animScale>
                                    <p:animScale>
                                      <p:cBhvr>
                                        <p:cTn id="30" dur="26">
                                          <p:stCondLst>
                                            <p:cond delay="1642"/>
                                          </p:stCondLst>
                                        </p:cTn>
                                        <p:tgtEl>
                                          <p:spTgt spid="12"/>
                                        </p:tgtEl>
                                      </p:cBhvr>
                                      <p:to x="100000" y="90000"/>
                                    </p:animScale>
                                    <p:animScale>
                                      <p:cBhvr>
                                        <p:cTn id="31" dur="166" decel="50000">
                                          <p:stCondLst>
                                            <p:cond delay="1668"/>
                                          </p:stCondLst>
                                        </p:cTn>
                                        <p:tgtEl>
                                          <p:spTgt spid="12"/>
                                        </p:tgtEl>
                                      </p:cBhvr>
                                      <p:to x="100000" y="100000"/>
                                    </p:animScale>
                                    <p:animScale>
                                      <p:cBhvr>
                                        <p:cTn id="32" dur="26">
                                          <p:stCondLst>
                                            <p:cond delay="1808"/>
                                          </p:stCondLst>
                                        </p:cTn>
                                        <p:tgtEl>
                                          <p:spTgt spid="12"/>
                                        </p:tgtEl>
                                      </p:cBhvr>
                                      <p:to x="100000" y="95000"/>
                                    </p:animScale>
                                    <p:animScale>
                                      <p:cBhvr>
                                        <p:cTn id="33" dur="166" decel="50000">
                                          <p:stCondLst>
                                            <p:cond delay="1834"/>
                                          </p:stCondLst>
                                        </p:cTn>
                                        <p:tgtEl>
                                          <p:spTgt spid="12"/>
                                        </p:tgtEl>
                                      </p:cBhvr>
                                      <p:to x="100000" y="100000"/>
                                    </p:animScale>
                                  </p:childTnLst>
                                </p:cTn>
                              </p:par>
                              <p:par>
                                <p:cTn id="34" presetID="26" presetClass="entr" presetSubtype="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down)">
                                      <p:cBhvr>
                                        <p:cTn id="36" dur="580">
                                          <p:stCondLst>
                                            <p:cond delay="0"/>
                                          </p:stCondLst>
                                        </p:cTn>
                                        <p:tgtEl>
                                          <p:spTgt spid="6"/>
                                        </p:tgtEl>
                                      </p:cBhvr>
                                    </p:animEffect>
                                    <p:anim calcmode="lin" valueType="num">
                                      <p:cBhvr>
                                        <p:cTn id="37"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2" dur="26">
                                          <p:stCondLst>
                                            <p:cond delay="650"/>
                                          </p:stCondLst>
                                        </p:cTn>
                                        <p:tgtEl>
                                          <p:spTgt spid="6"/>
                                        </p:tgtEl>
                                      </p:cBhvr>
                                      <p:to x="100000" y="60000"/>
                                    </p:animScale>
                                    <p:animScale>
                                      <p:cBhvr>
                                        <p:cTn id="43" dur="166" decel="50000">
                                          <p:stCondLst>
                                            <p:cond delay="676"/>
                                          </p:stCondLst>
                                        </p:cTn>
                                        <p:tgtEl>
                                          <p:spTgt spid="6"/>
                                        </p:tgtEl>
                                      </p:cBhvr>
                                      <p:to x="100000" y="100000"/>
                                    </p:animScale>
                                    <p:animScale>
                                      <p:cBhvr>
                                        <p:cTn id="44" dur="26">
                                          <p:stCondLst>
                                            <p:cond delay="1312"/>
                                          </p:stCondLst>
                                        </p:cTn>
                                        <p:tgtEl>
                                          <p:spTgt spid="6"/>
                                        </p:tgtEl>
                                      </p:cBhvr>
                                      <p:to x="100000" y="80000"/>
                                    </p:animScale>
                                    <p:animScale>
                                      <p:cBhvr>
                                        <p:cTn id="45" dur="166" decel="50000">
                                          <p:stCondLst>
                                            <p:cond delay="1338"/>
                                          </p:stCondLst>
                                        </p:cTn>
                                        <p:tgtEl>
                                          <p:spTgt spid="6"/>
                                        </p:tgtEl>
                                      </p:cBhvr>
                                      <p:to x="100000" y="100000"/>
                                    </p:animScale>
                                    <p:animScale>
                                      <p:cBhvr>
                                        <p:cTn id="46" dur="26">
                                          <p:stCondLst>
                                            <p:cond delay="1642"/>
                                          </p:stCondLst>
                                        </p:cTn>
                                        <p:tgtEl>
                                          <p:spTgt spid="6"/>
                                        </p:tgtEl>
                                      </p:cBhvr>
                                      <p:to x="100000" y="90000"/>
                                    </p:animScale>
                                    <p:animScale>
                                      <p:cBhvr>
                                        <p:cTn id="47" dur="166" decel="50000">
                                          <p:stCondLst>
                                            <p:cond delay="1668"/>
                                          </p:stCondLst>
                                        </p:cTn>
                                        <p:tgtEl>
                                          <p:spTgt spid="6"/>
                                        </p:tgtEl>
                                      </p:cBhvr>
                                      <p:to x="100000" y="100000"/>
                                    </p:animScale>
                                    <p:animScale>
                                      <p:cBhvr>
                                        <p:cTn id="48" dur="26">
                                          <p:stCondLst>
                                            <p:cond delay="1808"/>
                                          </p:stCondLst>
                                        </p:cTn>
                                        <p:tgtEl>
                                          <p:spTgt spid="6"/>
                                        </p:tgtEl>
                                      </p:cBhvr>
                                      <p:to x="100000" y="95000"/>
                                    </p:animScale>
                                    <p:animScale>
                                      <p:cBhvr>
                                        <p:cTn id="49" dur="166" decel="50000">
                                          <p:stCondLst>
                                            <p:cond delay="1834"/>
                                          </p:stCondLst>
                                        </p:cTn>
                                        <p:tgtEl>
                                          <p:spTgt spid="6"/>
                                        </p:tgtEl>
                                      </p:cBhvr>
                                      <p:to x="100000" y="100000"/>
                                    </p:animScale>
                                  </p:childTnLst>
                                </p:cTn>
                              </p:par>
                            </p:childTnLst>
                          </p:cTn>
                        </p:par>
                      </p:childTnLst>
                    </p:cTn>
                  </p:par>
                  <p:par>
                    <p:cTn id="50" fill="hold">
                      <p:stCondLst>
                        <p:cond delay="indefinite"/>
                      </p:stCondLst>
                      <p:childTnLst>
                        <p:par>
                          <p:cTn id="51" fill="hold">
                            <p:stCondLst>
                              <p:cond delay="0"/>
                            </p:stCondLst>
                            <p:childTnLst>
                              <p:par>
                                <p:cTn id="52" presetID="21" presetClass="entr" presetSubtype="1"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wheel(1)">
                                      <p:cBhvr>
                                        <p:cTn id="5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2182008" y="533315"/>
            <a:ext cx="8220075" cy="994306"/>
          </a:xfrm>
        </p:spPr>
        <p:txBody>
          <a:bodyPr/>
          <a:lstStyle/>
          <a:p>
            <a:r>
              <a:rPr lang="en-GB" dirty="0">
                <a:solidFill>
                  <a:schemeClr val="accent6"/>
                </a:solidFill>
              </a:rPr>
              <a:t>Keith Haring</a:t>
            </a:r>
            <a:endParaRPr lang="en-US" dirty="0">
              <a:solidFill>
                <a:schemeClr val="accent6"/>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509061" y="1129857"/>
            <a:ext cx="3673195" cy="1866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Another famous street artist was Keith Haring. He was well known for his bold and bright street art and sculptures. His work has a cartoon-like style.</a:t>
            </a:r>
          </a:p>
        </p:txBody>
      </p:sp>
      <p:pic>
        <p:nvPicPr>
          <p:cNvPr id="12" name="Picture 11">
            <a:extLst>
              <a:ext uri="{FF2B5EF4-FFF2-40B4-BE49-F238E27FC236}">
                <a16:creationId xmlns:a16="http://schemas.microsoft.com/office/drawing/2014/main" id="{6CD8530D-78C2-0A43-916C-A047B8C2503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61834" y="3214281"/>
            <a:ext cx="1938728" cy="2908092"/>
          </a:xfrm>
          <a:prstGeom prst="rect">
            <a:avLst/>
          </a:prstGeom>
          <a:ln w="50800">
            <a:solidFill>
              <a:schemeClr val="bg1"/>
            </a:solidFill>
          </a:ln>
        </p:spPr>
      </p:pic>
      <p:sp>
        <p:nvSpPr>
          <p:cNvPr id="7" name="Text Placeholder 2">
            <a:extLst>
              <a:ext uri="{FF2B5EF4-FFF2-40B4-BE49-F238E27FC236}">
                <a16:creationId xmlns:a16="http://schemas.microsoft.com/office/drawing/2014/main" id="{85007DA2-33BE-D640-8D00-81138343C48B}"/>
              </a:ext>
            </a:extLst>
          </p:cNvPr>
          <p:cNvSpPr txBox="1">
            <a:spLocks/>
          </p:cNvSpPr>
          <p:nvPr/>
        </p:nvSpPr>
        <p:spPr>
          <a:xfrm>
            <a:off x="2670581" y="2996077"/>
            <a:ext cx="4007803" cy="2908092"/>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During the 1980s, he showcased his art in France, Australia and Germany, where he painted part of the Berlin Wall.</a:t>
            </a:r>
          </a:p>
          <a:p>
            <a:pPr marL="0" indent="0">
              <a:buNone/>
            </a:pPr>
            <a:r>
              <a:rPr lang="en-GB" dirty="0"/>
              <a:t>The Berlin Wall was built to separate East and West Germany. The majority of the wall was knocked down in 1989 so that it no longer functioned as a barrier. Some sections of the wall still stand and can be visited today.</a:t>
            </a:r>
            <a:br>
              <a:rPr lang="en-GB" dirty="0"/>
            </a:br>
            <a:endParaRPr lang="en-GB" dirty="0"/>
          </a:p>
        </p:txBody>
      </p:sp>
      <p:pic>
        <p:nvPicPr>
          <p:cNvPr id="8" name="Picture 7">
            <a:extLst>
              <a:ext uri="{FF2B5EF4-FFF2-40B4-BE49-F238E27FC236}">
                <a16:creationId xmlns:a16="http://schemas.microsoft.com/office/drawing/2014/main" id="{B99561B2-14A1-7147-8A03-6D32ADB1D69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443440" y="3259251"/>
            <a:ext cx="2071579" cy="2922504"/>
          </a:xfrm>
          <a:prstGeom prst="rect">
            <a:avLst/>
          </a:prstGeom>
          <a:ln w="50800">
            <a:solidFill>
              <a:schemeClr val="bg1"/>
            </a:solidFill>
          </a:ln>
        </p:spPr>
      </p:pic>
      <p:pic>
        <p:nvPicPr>
          <p:cNvPr id="9" name="Picture 8">
            <a:extLst>
              <a:ext uri="{FF2B5EF4-FFF2-40B4-BE49-F238E27FC236}">
                <a16:creationId xmlns:a16="http://schemas.microsoft.com/office/drawing/2014/main" id="{B11AB27E-DA5C-D841-804F-165D4266853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081666" y="585115"/>
            <a:ext cx="3433353" cy="2358563"/>
          </a:xfrm>
          <a:prstGeom prst="rect">
            <a:avLst/>
          </a:prstGeom>
          <a:ln w="50800">
            <a:solidFill>
              <a:schemeClr val="bg1"/>
            </a:solidFill>
          </a:ln>
        </p:spPr>
      </p:pic>
      <p:sp>
        <p:nvSpPr>
          <p:cNvPr id="10" name="Rectangle 9">
            <a:extLst>
              <a:ext uri="{FF2B5EF4-FFF2-40B4-BE49-F238E27FC236}">
                <a16:creationId xmlns:a16="http://schemas.microsoft.com/office/drawing/2014/main" id="{6EFA666C-68F4-7A43-AD1C-DB902689287F}"/>
              </a:ext>
            </a:extLst>
          </p:cNvPr>
          <p:cNvSpPr/>
          <p:nvPr/>
        </p:nvSpPr>
        <p:spPr>
          <a:xfrm>
            <a:off x="5667351" y="5941285"/>
            <a:ext cx="3623756" cy="246221"/>
          </a:xfrm>
          <a:prstGeom prst="rect">
            <a:avLst/>
          </a:prstGeom>
        </p:spPr>
        <p:txBody>
          <a:bodyPr wrap="square">
            <a:spAutoFit/>
          </a:bodyPr>
          <a:lstStyle/>
          <a:p>
            <a:pPr algn="ctr"/>
            <a:r>
              <a:rPr lang="en-GB" sz="500" dirty="0">
                <a:solidFill>
                  <a:schemeClr val="bg1"/>
                </a:solidFill>
                <a:hlinkClick r:id="rId5">
                  <a:extLst>
                    <a:ext uri="{A12FA001-AC4F-418D-AE19-62706E023703}">
                      <ahyp:hlinkClr xmlns:ahyp="http://schemas.microsoft.com/office/drawing/2018/hyperlinkcolor" xmlns="" val="tx"/>
                    </a:ext>
                  </a:extLst>
                </a:hlinkClick>
              </a:rPr>
              <a:t>"Keith Haring Extra Large @ Udine"</a:t>
            </a:r>
            <a:r>
              <a:rPr lang="en-GB" sz="500" dirty="0">
                <a:solidFill>
                  <a:schemeClr val="bg1"/>
                </a:solidFill>
              </a:rPr>
              <a:t> by </a:t>
            </a:r>
            <a:r>
              <a:rPr lang="en-GB" sz="500" dirty="0">
                <a:solidFill>
                  <a:schemeClr val="bg1"/>
                </a:solidFill>
                <a:hlinkClick r:id="rId6">
                  <a:extLst>
                    <a:ext uri="{A12FA001-AC4F-418D-AE19-62706E023703}">
                      <ahyp:hlinkClr xmlns:ahyp="http://schemas.microsoft.com/office/drawing/2018/hyperlinkcolor" xmlns="" val="tx"/>
                    </a:ext>
                  </a:extLst>
                </a:hlinkClick>
              </a:rPr>
              <a:t>Andrea Sartorati</a:t>
            </a:r>
            <a:r>
              <a:rPr lang="en-GB" sz="500" dirty="0">
                <a:solidFill>
                  <a:schemeClr val="bg1"/>
                </a:solidFill>
              </a:rPr>
              <a:t> </a:t>
            </a:r>
            <a:br>
              <a:rPr lang="en-GB" sz="500" dirty="0">
                <a:solidFill>
                  <a:schemeClr val="bg1"/>
                </a:solidFill>
              </a:rPr>
            </a:br>
            <a:r>
              <a:rPr lang="en-GB" sz="500" dirty="0">
                <a:solidFill>
                  <a:schemeClr val="bg1"/>
                </a:solidFill>
              </a:rPr>
              <a:t>is licensed under </a:t>
            </a:r>
            <a:r>
              <a:rPr lang="en-GB" sz="500" dirty="0">
                <a:solidFill>
                  <a:schemeClr val="bg1"/>
                </a:solidFill>
                <a:hlinkClick r:id="rId7">
                  <a:extLst>
                    <a:ext uri="{A12FA001-AC4F-418D-AE19-62706E023703}">
                      <ahyp:hlinkClr xmlns:ahyp="http://schemas.microsoft.com/office/drawing/2018/hyperlinkcolor" xmlns="" val="tx"/>
                    </a:ext>
                  </a:extLst>
                </a:hlinkClick>
              </a:rPr>
              <a:t>CC BY 2.0</a:t>
            </a:r>
            <a:endParaRPr lang="en-US" sz="500" dirty="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1916896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80">
                                          <p:stCondLst>
                                            <p:cond delay="0"/>
                                          </p:stCondLst>
                                        </p:cTn>
                                        <p:tgtEl>
                                          <p:spTgt spid="9"/>
                                        </p:tgtEl>
                                      </p:cBhvr>
                                    </p:animEffect>
                                    <p:anim calcmode="lin" valueType="num">
                                      <p:cBhvr>
                                        <p:cTn id="26"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1" dur="26">
                                          <p:stCondLst>
                                            <p:cond delay="650"/>
                                          </p:stCondLst>
                                        </p:cTn>
                                        <p:tgtEl>
                                          <p:spTgt spid="9"/>
                                        </p:tgtEl>
                                      </p:cBhvr>
                                      <p:to x="100000" y="60000"/>
                                    </p:animScale>
                                    <p:animScale>
                                      <p:cBhvr>
                                        <p:cTn id="32" dur="166" decel="50000">
                                          <p:stCondLst>
                                            <p:cond delay="676"/>
                                          </p:stCondLst>
                                        </p:cTn>
                                        <p:tgtEl>
                                          <p:spTgt spid="9"/>
                                        </p:tgtEl>
                                      </p:cBhvr>
                                      <p:to x="100000" y="100000"/>
                                    </p:animScale>
                                    <p:animScale>
                                      <p:cBhvr>
                                        <p:cTn id="33" dur="26">
                                          <p:stCondLst>
                                            <p:cond delay="1312"/>
                                          </p:stCondLst>
                                        </p:cTn>
                                        <p:tgtEl>
                                          <p:spTgt spid="9"/>
                                        </p:tgtEl>
                                      </p:cBhvr>
                                      <p:to x="100000" y="80000"/>
                                    </p:animScale>
                                    <p:animScale>
                                      <p:cBhvr>
                                        <p:cTn id="34" dur="166" decel="50000">
                                          <p:stCondLst>
                                            <p:cond delay="1338"/>
                                          </p:stCondLst>
                                        </p:cTn>
                                        <p:tgtEl>
                                          <p:spTgt spid="9"/>
                                        </p:tgtEl>
                                      </p:cBhvr>
                                      <p:to x="100000" y="100000"/>
                                    </p:animScale>
                                    <p:animScale>
                                      <p:cBhvr>
                                        <p:cTn id="35" dur="26">
                                          <p:stCondLst>
                                            <p:cond delay="1642"/>
                                          </p:stCondLst>
                                        </p:cTn>
                                        <p:tgtEl>
                                          <p:spTgt spid="9"/>
                                        </p:tgtEl>
                                      </p:cBhvr>
                                      <p:to x="100000" y="90000"/>
                                    </p:animScale>
                                    <p:animScale>
                                      <p:cBhvr>
                                        <p:cTn id="36" dur="166" decel="50000">
                                          <p:stCondLst>
                                            <p:cond delay="1668"/>
                                          </p:stCondLst>
                                        </p:cTn>
                                        <p:tgtEl>
                                          <p:spTgt spid="9"/>
                                        </p:tgtEl>
                                      </p:cBhvr>
                                      <p:to x="100000" y="100000"/>
                                    </p:animScale>
                                    <p:animScale>
                                      <p:cBhvr>
                                        <p:cTn id="37" dur="26">
                                          <p:stCondLst>
                                            <p:cond delay="1808"/>
                                          </p:stCondLst>
                                        </p:cTn>
                                        <p:tgtEl>
                                          <p:spTgt spid="9"/>
                                        </p:tgtEl>
                                      </p:cBhvr>
                                      <p:to x="100000" y="95000"/>
                                    </p:animScale>
                                    <p:animScale>
                                      <p:cBhvr>
                                        <p:cTn id="38" dur="166" decel="50000">
                                          <p:stCondLst>
                                            <p:cond delay="1834"/>
                                          </p:stCondLst>
                                        </p:cTn>
                                        <p:tgtEl>
                                          <p:spTgt spid="9"/>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2182008" y="533315"/>
            <a:ext cx="8220075" cy="994306"/>
          </a:xfrm>
        </p:spPr>
        <p:txBody>
          <a:bodyPr/>
          <a:lstStyle/>
          <a:p>
            <a:r>
              <a:rPr lang="en-GB" dirty="0">
                <a:solidFill>
                  <a:schemeClr val="accent1"/>
                </a:solidFill>
              </a:rPr>
              <a:t>Maya </a:t>
            </a:r>
            <a:r>
              <a:rPr lang="en-GB" dirty="0" err="1">
                <a:solidFill>
                  <a:schemeClr val="accent1"/>
                </a:solidFill>
              </a:rPr>
              <a:t>Hayuk</a:t>
            </a:r>
            <a:endParaRPr lang="en-US" dirty="0">
              <a:solidFill>
                <a:schemeClr val="accent1"/>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546640" y="1217539"/>
            <a:ext cx="2685076" cy="1984107"/>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Maya </a:t>
            </a:r>
            <a:r>
              <a:rPr lang="en-GB" dirty="0" err="1"/>
              <a:t>Hayuk’s</a:t>
            </a:r>
            <a:r>
              <a:rPr lang="en-GB" dirty="0"/>
              <a:t> work is known for its vibrant colours and bold geometric patterns.</a:t>
            </a:r>
          </a:p>
        </p:txBody>
      </p:sp>
      <p:grpSp>
        <p:nvGrpSpPr>
          <p:cNvPr id="3" name="Group 2">
            <a:extLst>
              <a:ext uri="{FF2B5EF4-FFF2-40B4-BE49-F238E27FC236}">
                <a16:creationId xmlns:a16="http://schemas.microsoft.com/office/drawing/2014/main" id="{475251D3-5549-EF40-BD66-53F4F0C5DFF5}"/>
              </a:ext>
            </a:extLst>
          </p:cNvPr>
          <p:cNvGrpSpPr/>
          <p:nvPr/>
        </p:nvGrpSpPr>
        <p:grpSpPr>
          <a:xfrm>
            <a:off x="4690925" y="4089539"/>
            <a:ext cx="3789242" cy="1828290"/>
            <a:chOff x="770233" y="2524933"/>
            <a:chExt cx="3789242" cy="1828290"/>
          </a:xfrm>
        </p:grpSpPr>
        <p:pic>
          <p:nvPicPr>
            <p:cNvPr id="10" name="Picture 9">
              <a:extLst>
                <a:ext uri="{FF2B5EF4-FFF2-40B4-BE49-F238E27FC236}">
                  <a16:creationId xmlns:a16="http://schemas.microsoft.com/office/drawing/2014/main" id="{95ACB4CE-8D7E-B94B-9297-AD46A4A1F05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70233" y="2524933"/>
              <a:ext cx="3789242" cy="1690949"/>
            </a:xfrm>
            <a:prstGeom prst="rect">
              <a:avLst/>
            </a:prstGeom>
            <a:ln w="50800">
              <a:solidFill>
                <a:schemeClr val="bg1"/>
              </a:solidFill>
            </a:ln>
          </p:spPr>
        </p:pic>
        <p:sp>
          <p:nvSpPr>
            <p:cNvPr id="11" name="Rectangle 10">
              <a:extLst>
                <a:ext uri="{FF2B5EF4-FFF2-40B4-BE49-F238E27FC236}">
                  <a16:creationId xmlns:a16="http://schemas.microsoft.com/office/drawing/2014/main" id="{463A3B66-37C1-F04A-835E-F263F7688370}"/>
                </a:ext>
              </a:extLst>
            </p:cNvPr>
            <p:cNvSpPr/>
            <p:nvPr/>
          </p:nvSpPr>
          <p:spPr>
            <a:xfrm>
              <a:off x="820337" y="4030058"/>
              <a:ext cx="3701518" cy="323165"/>
            </a:xfrm>
            <a:prstGeom prst="rect">
              <a:avLst/>
            </a:prstGeom>
          </p:spPr>
          <p:txBody>
            <a:bodyPr wrap="square">
              <a:spAutoFit/>
            </a:bodyPr>
            <a:lstStyle/>
            <a:p>
              <a:pPr algn="ctr"/>
              <a:r>
                <a:rPr lang="en-GB" sz="500" dirty="0">
                  <a:solidFill>
                    <a:schemeClr val="bg1"/>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xmlns="" val="tx"/>
                      </a:ext>
                    </a:extLst>
                  </a:hlinkClick>
                </a:rPr>
                <a:t>Maya Hayuk - Mural - MOCCA, Toronto"</a:t>
              </a:r>
              <a:r>
                <a:rPr lang="en-GB" sz="500" dirty="0">
                  <a:solidFill>
                    <a:schemeClr val="bg1"/>
                  </a:solidFill>
                  <a:latin typeface="Roboto" panose="02000000000000000000" pitchFamily="2" charset="0"/>
                  <a:ea typeface="Roboto" panose="02000000000000000000" pitchFamily="2" charset="0"/>
                </a:rPr>
                <a:t> by </a:t>
              </a:r>
              <a:r>
                <a:rPr lang="en-GB" sz="500" dirty="0">
                  <a:solidFill>
                    <a:schemeClr val="bg1"/>
                  </a:solidFill>
                  <a:latin typeface="Roboto" panose="02000000000000000000" pitchFamily="2" charset="0"/>
                  <a:ea typeface="Roboto" panose="02000000000000000000" pitchFamily="2" charset="0"/>
                  <a:hlinkClick r:id="rId4">
                    <a:extLst>
                      <a:ext uri="{A12FA001-AC4F-418D-AE19-62706E023703}">
                        <ahyp:hlinkClr xmlns:ahyp="http://schemas.microsoft.com/office/drawing/2018/hyperlinkcolor" xmlns="" val="tx"/>
                      </a:ext>
                    </a:extLst>
                  </a:hlinkClick>
                </a:rPr>
                <a:t>bixentro</a:t>
              </a:r>
              <a:r>
                <a:rPr lang="en-GB" sz="500" dirty="0">
                  <a:solidFill>
                    <a:schemeClr val="bg1"/>
                  </a:solidFill>
                  <a:latin typeface="Roboto" panose="02000000000000000000" pitchFamily="2" charset="0"/>
                  <a:ea typeface="Roboto" panose="02000000000000000000" pitchFamily="2" charset="0"/>
                </a:rPr>
                <a:t> is licensed under </a:t>
              </a:r>
              <a:r>
                <a:rPr lang="en-GB" sz="500" dirty="0">
                  <a:solidFill>
                    <a:schemeClr val="bg1"/>
                  </a:solidFill>
                  <a:latin typeface="Roboto" panose="02000000000000000000" pitchFamily="2" charset="0"/>
                  <a:ea typeface="Roboto" panose="02000000000000000000" pitchFamily="2" charset="0"/>
                  <a:hlinkClick r:id="rId5">
                    <a:extLst>
                      <a:ext uri="{A12FA001-AC4F-418D-AE19-62706E023703}">
                        <ahyp:hlinkClr xmlns:ahyp="http://schemas.microsoft.com/office/drawing/2018/hyperlinkcolor" xmlns="" val="tx"/>
                      </a:ext>
                    </a:extLst>
                  </a:hlinkClick>
                </a:rPr>
                <a:t>CC BY 2.0</a:t>
              </a:r>
              <a:endParaRPr lang="en-GB" sz="500" dirty="0">
                <a:solidFill>
                  <a:schemeClr val="bg1"/>
                </a:solidFill>
                <a:latin typeface="Roboto" panose="02000000000000000000" pitchFamily="2" charset="0"/>
                <a:ea typeface="Roboto" panose="02000000000000000000" pitchFamily="2" charset="0"/>
              </a:endParaRPr>
            </a:p>
            <a:p>
              <a:pPr algn="ctr"/>
              <a:r>
                <a:rPr lang="en-GB" sz="500" dirty="0">
                  <a:solidFill>
                    <a:schemeClr val="bg1"/>
                  </a:solidFill>
                  <a:latin typeface="Roboto" panose="02000000000000000000" pitchFamily="2" charset="0"/>
                  <a:ea typeface="Roboto" panose="02000000000000000000" pitchFamily="2" charset="0"/>
                </a:rPr>
                <a:t/>
              </a:r>
              <a:br>
                <a:rPr lang="en-GB" sz="500" dirty="0">
                  <a:solidFill>
                    <a:schemeClr val="bg1"/>
                  </a:solidFill>
                  <a:latin typeface="Roboto" panose="02000000000000000000" pitchFamily="2" charset="0"/>
                  <a:ea typeface="Roboto" panose="02000000000000000000" pitchFamily="2" charset="0"/>
                </a:rPr>
              </a:br>
              <a:endParaRPr lang="en-US" sz="500" dirty="0">
                <a:solidFill>
                  <a:schemeClr val="bg1"/>
                </a:solidFill>
                <a:latin typeface="Roboto" panose="02000000000000000000" pitchFamily="2" charset="0"/>
                <a:ea typeface="Roboto" panose="02000000000000000000" pitchFamily="2" charset="0"/>
              </a:endParaRPr>
            </a:p>
          </p:txBody>
        </p:sp>
      </p:grpSp>
      <p:grpSp>
        <p:nvGrpSpPr>
          <p:cNvPr id="5" name="Group 4">
            <a:extLst>
              <a:ext uri="{FF2B5EF4-FFF2-40B4-BE49-F238E27FC236}">
                <a16:creationId xmlns:a16="http://schemas.microsoft.com/office/drawing/2014/main" id="{952EC585-5879-064F-8FA6-58DBBDEBB0CF}"/>
              </a:ext>
            </a:extLst>
          </p:cNvPr>
          <p:cNvGrpSpPr/>
          <p:nvPr/>
        </p:nvGrpSpPr>
        <p:grpSpPr>
          <a:xfrm>
            <a:off x="3833929" y="608485"/>
            <a:ext cx="4683816" cy="3122545"/>
            <a:chOff x="4936694" y="611948"/>
            <a:chExt cx="3576191" cy="2384128"/>
          </a:xfrm>
        </p:grpSpPr>
        <p:pic>
          <p:nvPicPr>
            <p:cNvPr id="13" name="Picture 12">
              <a:extLst>
                <a:ext uri="{FF2B5EF4-FFF2-40B4-BE49-F238E27FC236}">
                  <a16:creationId xmlns:a16="http://schemas.microsoft.com/office/drawing/2014/main" id="{83E3EBFA-67F0-764D-A23F-A491D945BC1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936694" y="611948"/>
              <a:ext cx="3576191" cy="2384128"/>
            </a:xfrm>
            <a:prstGeom prst="rect">
              <a:avLst/>
            </a:prstGeom>
            <a:ln w="50800">
              <a:solidFill>
                <a:schemeClr val="bg1"/>
              </a:solidFill>
            </a:ln>
          </p:spPr>
        </p:pic>
        <p:sp>
          <p:nvSpPr>
            <p:cNvPr id="14" name="Rectangle 13">
              <a:extLst>
                <a:ext uri="{FF2B5EF4-FFF2-40B4-BE49-F238E27FC236}">
                  <a16:creationId xmlns:a16="http://schemas.microsoft.com/office/drawing/2014/main" id="{D40CF984-D785-B449-9D30-CA24C20B52A4}"/>
                </a:ext>
              </a:extLst>
            </p:cNvPr>
            <p:cNvSpPr/>
            <p:nvPr/>
          </p:nvSpPr>
          <p:spPr>
            <a:xfrm>
              <a:off x="5371171" y="2852266"/>
              <a:ext cx="2766813" cy="129247"/>
            </a:xfrm>
            <a:prstGeom prst="rect">
              <a:avLst/>
            </a:prstGeom>
          </p:spPr>
          <p:txBody>
            <a:bodyPr wrap="square">
              <a:spAutoFit/>
            </a:bodyPr>
            <a:lstStyle/>
            <a:p>
              <a:pPr algn="ctr"/>
              <a:r>
                <a:rPr lang="en-GB" sz="500" dirty="0">
                  <a:solidFill>
                    <a:schemeClr val="bg1"/>
                  </a:solidFill>
                  <a:latin typeface="Roboto" panose="02000000000000000000" pitchFamily="2" charset="0"/>
                  <a:ea typeface="Roboto" panose="02000000000000000000" pitchFamily="2" charset="0"/>
                  <a:hlinkClick r:id="rId7">
                    <a:extLst>
                      <a:ext uri="{A12FA001-AC4F-418D-AE19-62706E023703}">
                        <ahyp:hlinkClr xmlns:ahyp="http://schemas.microsoft.com/office/drawing/2018/hyperlinkcolor" xmlns="" val="tx"/>
                      </a:ext>
                    </a:extLst>
                  </a:hlinkClick>
                </a:rPr>
                <a:t>"April 2014 (249)"</a:t>
              </a:r>
              <a:r>
                <a:rPr lang="en-GB" sz="500" dirty="0">
                  <a:solidFill>
                    <a:schemeClr val="bg1"/>
                  </a:solidFill>
                  <a:latin typeface="Roboto" panose="02000000000000000000" pitchFamily="2" charset="0"/>
                  <a:ea typeface="Roboto" panose="02000000000000000000" pitchFamily="2" charset="0"/>
                </a:rPr>
                <a:t> by </a:t>
              </a:r>
              <a:r>
                <a:rPr lang="en-GB" sz="500" dirty="0">
                  <a:solidFill>
                    <a:schemeClr val="bg1"/>
                  </a:solidFill>
                  <a:latin typeface="Roboto" panose="02000000000000000000" pitchFamily="2" charset="0"/>
                  <a:ea typeface="Roboto" panose="02000000000000000000" pitchFamily="2" charset="0"/>
                  <a:hlinkClick r:id="rId8">
                    <a:extLst>
                      <a:ext uri="{A12FA001-AC4F-418D-AE19-62706E023703}">
                        <ahyp:hlinkClr xmlns:ahyp="http://schemas.microsoft.com/office/drawing/2018/hyperlinkcolor" xmlns="" val="tx"/>
                      </a:ext>
                    </a:extLst>
                  </a:hlinkClick>
                </a:rPr>
                <a:t>Lord Jim</a:t>
              </a:r>
              <a:r>
                <a:rPr lang="en-GB" sz="500" dirty="0">
                  <a:solidFill>
                    <a:schemeClr val="bg1"/>
                  </a:solidFill>
                  <a:latin typeface="Roboto" panose="02000000000000000000" pitchFamily="2" charset="0"/>
                  <a:ea typeface="Roboto" panose="02000000000000000000" pitchFamily="2" charset="0"/>
                </a:rPr>
                <a:t> is licensed under </a:t>
              </a:r>
              <a:r>
                <a:rPr lang="en-GB" sz="500" dirty="0">
                  <a:solidFill>
                    <a:schemeClr val="bg1"/>
                  </a:solidFill>
                  <a:latin typeface="Roboto" panose="02000000000000000000" pitchFamily="2" charset="0"/>
                  <a:ea typeface="Roboto" panose="02000000000000000000" pitchFamily="2" charset="0"/>
                  <a:hlinkClick r:id="rId5">
                    <a:extLst>
                      <a:ext uri="{A12FA001-AC4F-418D-AE19-62706E023703}">
                        <ahyp:hlinkClr xmlns:ahyp="http://schemas.microsoft.com/office/drawing/2018/hyperlinkcolor" xmlns="" val="tx"/>
                      </a:ext>
                    </a:extLst>
                  </a:hlinkClick>
                </a:rPr>
                <a:t>CC BY 2.0</a:t>
              </a:r>
              <a:endParaRPr lang="en-US" sz="500" dirty="0">
                <a:solidFill>
                  <a:schemeClr val="bg1"/>
                </a:solidFill>
                <a:latin typeface="Roboto" panose="02000000000000000000" pitchFamily="2" charset="0"/>
                <a:ea typeface="Roboto" panose="02000000000000000000" pitchFamily="2" charset="0"/>
              </a:endParaRPr>
            </a:p>
          </p:txBody>
        </p:sp>
      </p:grpSp>
      <p:pic>
        <p:nvPicPr>
          <p:cNvPr id="15" name="Picture 14">
            <a:extLst>
              <a:ext uri="{FF2B5EF4-FFF2-40B4-BE49-F238E27FC236}">
                <a16:creationId xmlns:a16="http://schemas.microsoft.com/office/drawing/2014/main" id="{C108E5C8-CD77-3D47-ADCB-F9F0633D7446}"/>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770233" y="3429000"/>
            <a:ext cx="3632740" cy="2724555"/>
          </a:xfrm>
          <a:prstGeom prst="rect">
            <a:avLst/>
          </a:prstGeom>
          <a:ln w="50800">
            <a:solidFill>
              <a:schemeClr val="bg1"/>
            </a:solidFill>
          </a:ln>
        </p:spPr>
      </p:pic>
    </p:spTree>
    <p:extLst>
      <p:ext uri="{BB962C8B-B14F-4D97-AF65-F5344CB8AC3E}">
        <p14:creationId xmlns:p14="http://schemas.microsoft.com/office/powerpoint/2010/main" val="96967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par>
                                <p:cTn id="28" presetID="26" presetClass="entr" presetSubtype="0"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down)">
                                      <p:cBhvr>
                                        <p:cTn id="30" dur="580">
                                          <p:stCondLst>
                                            <p:cond delay="0"/>
                                          </p:stCondLst>
                                        </p:cTn>
                                        <p:tgtEl>
                                          <p:spTgt spid="15"/>
                                        </p:tgtEl>
                                      </p:cBhvr>
                                    </p:animEffect>
                                    <p:anim calcmode="lin" valueType="num">
                                      <p:cBhvr>
                                        <p:cTn id="31"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6" dur="26">
                                          <p:stCondLst>
                                            <p:cond delay="650"/>
                                          </p:stCondLst>
                                        </p:cTn>
                                        <p:tgtEl>
                                          <p:spTgt spid="15"/>
                                        </p:tgtEl>
                                      </p:cBhvr>
                                      <p:to x="100000" y="60000"/>
                                    </p:animScale>
                                    <p:animScale>
                                      <p:cBhvr>
                                        <p:cTn id="37" dur="166" decel="50000">
                                          <p:stCondLst>
                                            <p:cond delay="676"/>
                                          </p:stCondLst>
                                        </p:cTn>
                                        <p:tgtEl>
                                          <p:spTgt spid="15"/>
                                        </p:tgtEl>
                                      </p:cBhvr>
                                      <p:to x="100000" y="100000"/>
                                    </p:animScale>
                                    <p:animScale>
                                      <p:cBhvr>
                                        <p:cTn id="38" dur="26">
                                          <p:stCondLst>
                                            <p:cond delay="1312"/>
                                          </p:stCondLst>
                                        </p:cTn>
                                        <p:tgtEl>
                                          <p:spTgt spid="15"/>
                                        </p:tgtEl>
                                      </p:cBhvr>
                                      <p:to x="100000" y="80000"/>
                                    </p:animScale>
                                    <p:animScale>
                                      <p:cBhvr>
                                        <p:cTn id="39" dur="166" decel="50000">
                                          <p:stCondLst>
                                            <p:cond delay="1338"/>
                                          </p:stCondLst>
                                        </p:cTn>
                                        <p:tgtEl>
                                          <p:spTgt spid="15"/>
                                        </p:tgtEl>
                                      </p:cBhvr>
                                      <p:to x="100000" y="100000"/>
                                    </p:animScale>
                                    <p:animScale>
                                      <p:cBhvr>
                                        <p:cTn id="40" dur="26">
                                          <p:stCondLst>
                                            <p:cond delay="1642"/>
                                          </p:stCondLst>
                                        </p:cTn>
                                        <p:tgtEl>
                                          <p:spTgt spid="15"/>
                                        </p:tgtEl>
                                      </p:cBhvr>
                                      <p:to x="100000" y="90000"/>
                                    </p:animScale>
                                    <p:animScale>
                                      <p:cBhvr>
                                        <p:cTn id="41" dur="166" decel="50000">
                                          <p:stCondLst>
                                            <p:cond delay="1668"/>
                                          </p:stCondLst>
                                        </p:cTn>
                                        <p:tgtEl>
                                          <p:spTgt spid="15"/>
                                        </p:tgtEl>
                                      </p:cBhvr>
                                      <p:to x="100000" y="100000"/>
                                    </p:animScale>
                                    <p:animScale>
                                      <p:cBhvr>
                                        <p:cTn id="42" dur="26">
                                          <p:stCondLst>
                                            <p:cond delay="1808"/>
                                          </p:stCondLst>
                                        </p:cTn>
                                        <p:tgtEl>
                                          <p:spTgt spid="15"/>
                                        </p:tgtEl>
                                      </p:cBhvr>
                                      <p:to x="100000" y="95000"/>
                                    </p:animScale>
                                    <p:animScale>
                                      <p:cBhvr>
                                        <p:cTn id="43" dur="166" decel="50000">
                                          <p:stCondLst>
                                            <p:cond delay="1834"/>
                                          </p:stCondLst>
                                        </p:cTn>
                                        <p:tgtEl>
                                          <p:spTgt spid="1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2570315" y="533315"/>
            <a:ext cx="8220075" cy="994306"/>
          </a:xfrm>
        </p:spPr>
        <p:txBody>
          <a:bodyPr/>
          <a:lstStyle/>
          <a:p>
            <a:r>
              <a:rPr lang="en-GB" dirty="0" err="1">
                <a:solidFill>
                  <a:schemeClr val="accent6"/>
                </a:solidFill>
              </a:rPr>
              <a:t>Kashink</a:t>
            </a:r>
            <a:endParaRPr lang="en-US" dirty="0">
              <a:solidFill>
                <a:schemeClr val="accent6"/>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571692" y="1358989"/>
            <a:ext cx="3433354" cy="1866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err="1"/>
              <a:t>Kashink</a:t>
            </a:r>
            <a:r>
              <a:rPr lang="en-GB" dirty="0"/>
              <a:t>, a female street artist from Paris, celebrates diversity and self-expression through painting huge murals all over the world. </a:t>
            </a:r>
          </a:p>
        </p:txBody>
      </p:sp>
      <p:sp>
        <p:nvSpPr>
          <p:cNvPr id="11" name="Text Placeholder 2">
            <a:extLst>
              <a:ext uri="{FF2B5EF4-FFF2-40B4-BE49-F238E27FC236}">
                <a16:creationId xmlns:a16="http://schemas.microsoft.com/office/drawing/2014/main" id="{F7235993-DE28-424F-9CA4-5846E6884826}"/>
              </a:ext>
            </a:extLst>
          </p:cNvPr>
          <p:cNvSpPr txBox="1">
            <a:spLocks/>
          </p:cNvSpPr>
          <p:nvPr/>
        </p:nvSpPr>
        <p:spPr>
          <a:xfrm>
            <a:off x="4684734" y="3405322"/>
            <a:ext cx="3624528" cy="1866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Although a lot of the murals she paints are commissioned, and completely legal, she still likes to take risks and create illegal artwork too.</a:t>
            </a:r>
          </a:p>
        </p:txBody>
      </p:sp>
      <p:grpSp>
        <p:nvGrpSpPr>
          <p:cNvPr id="3" name="Group 2">
            <a:extLst>
              <a:ext uri="{FF2B5EF4-FFF2-40B4-BE49-F238E27FC236}">
                <a16:creationId xmlns:a16="http://schemas.microsoft.com/office/drawing/2014/main" id="{20BD558A-2FAB-494E-9B04-070C4E0F320C}"/>
              </a:ext>
            </a:extLst>
          </p:cNvPr>
          <p:cNvGrpSpPr/>
          <p:nvPr/>
        </p:nvGrpSpPr>
        <p:grpSpPr>
          <a:xfrm>
            <a:off x="4567243" y="751007"/>
            <a:ext cx="3879829" cy="2474201"/>
            <a:chOff x="4567243" y="751007"/>
            <a:chExt cx="3879829" cy="2474201"/>
          </a:xfrm>
        </p:grpSpPr>
        <p:pic>
          <p:nvPicPr>
            <p:cNvPr id="9" name="Picture 8">
              <a:extLst>
                <a:ext uri="{FF2B5EF4-FFF2-40B4-BE49-F238E27FC236}">
                  <a16:creationId xmlns:a16="http://schemas.microsoft.com/office/drawing/2014/main" id="{B11AB27E-DA5C-D841-804F-165D4266853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647460" y="751007"/>
              <a:ext cx="3711302" cy="2474201"/>
            </a:xfrm>
            <a:prstGeom prst="rect">
              <a:avLst/>
            </a:prstGeom>
            <a:ln w="50800">
              <a:solidFill>
                <a:schemeClr val="bg1"/>
              </a:solidFill>
            </a:ln>
          </p:spPr>
        </p:pic>
        <p:sp>
          <p:nvSpPr>
            <p:cNvPr id="13" name="Rectangle 12">
              <a:extLst>
                <a:ext uri="{FF2B5EF4-FFF2-40B4-BE49-F238E27FC236}">
                  <a16:creationId xmlns:a16="http://schemas.microsoft.com/office/drawing/2014/main" id="{5B5BA699-1492-9E43-871F-45C8DDE3223D}"/>
                </a:ext>
              </a:extLst>
            </p:cNvPr>
            <p:cNvSpPr/>
            <p:nvPr/>
          </p:nvSpPr>
          <p:spPr>
            <a:xfrm>
              <a:off x="4567243" y="3055931"/>
              <a:ext cx="3879829" cy="169277"/>
            </a:xfrm>
            <a:prstGeom prst="rect">
              <a:avLst/>
            </a:prstGeom>
          </p:spPr>
          <p:txBody>
            <a:bodyPr wrap="square">
              <a:spAutoFit/>
            </a:bodyPr>
            <a:lstStyle/>
            <a:p>
              <a:pPr algn="ctr"/>
              <a:r>
                <a:rPr lang="en-GB" sz="500" dirty="0">
                  <a:solidFill>
                    <a:schemeClr val="bg1"/>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xmlns="" val="tx"/>
                      </a:ext>
                    </a:extLst>
                  </a:hlinkClick>
                </a:rPr>
                <a:t>"IMG_6389/Une Fresque en forme de ' Vanité ' par Women's Forum de la Graffeuse Kashink"</a:t>
              </a:r>
              <a:r>
                <a:rPr lang="en-GB" sz="500" dirty="0">
                  <a:solidFill>
                    <a:schemeClr val="bg1"/>
                  </a:solidFill>
                  <a:latin typeface="Roboto" panose="02000000000000000000" pitchFamily="2" charset="0"/>
                  <a:ea typeface="Roboto" panose="02000000000000000000" pitchFamily="2" charset="0"/>
                </a:rPr>
                <a:t> by </a:t>
              </a:r>
              <a:r>
                <a:rPr lang="en-GB" sz="500" dirty="0">
                  <a:solidFill>
                    <a:schemeClr val="bg1"/>
                  </a:solidFill>
                  <a:latin typeface="Roboto" panose="02000000000000000000" pitchFamily="2" charset="0"/>
                  <a:ea typeface="Roboto" panose="02000000000000000000" pitchFamily="2" charset="0"/>
                  <a:hlinkClick r:id="rId4">
                    <a:extLst>
                      <a:ext uri="{A12FA001-AC4F-418D-AE19-62706E023703}">
                        <ahyp:hlinkClr xmlns:ahyp="http://schemas.microsoft.com/office/drawing/2018/hyperlinkcolor" xmlns="" val="tx"/>
                      </a:ext>
                    </a:extLst>
                  </a:hlinkClick>
                </a:rPr>
                <a:t>dany13</a:t>
              </a:r>
              <a:r>
                <a:rPr lang="en-GB" sz="500" dirty="0">
                  <a:solidFill>
                    <a:schemeClr val="bg1"/>
                  </a:solidFill>
                  <a:latin typeface="Roboto" panose="02000000000000000000" pitchFamily="2" charset="0"/>
                  <a:ea typeface="Roboto" panose="02000000000000000000" pitchFamily="2" charset="0"/>
                </a:rPr>
                <a:t> is licensed under </a:t>
              </a:r>
              <a:r>
                <a:rPr lang="en-GB" sz="500" dirty="0">
                  <a:solidFill>
                    <a:schemeClr val="bg1"/>
                  </a:solidFill>
                  <a:latin typeface="Roboto" panose="02000000000000000000" pitchFamily="2" charset="0"/>
                  <a:ea typeface="Roboto" panose="02000000000000000000" pitchFamily="2" charset="0"/>
                  <a:hlinkClick r:id="rId5">
                    <a:extLst>
                      <a:ext uri="{A12FA001-AC4F-418D-AE19-62706E023703}">
                        <ahyp:hlinkClr xmlns:ahyp="http://schemas.microsoft.com/office/drawing/2018/hyperlinkcolor" xmlns="" val="tx"/>
                      </a:ext>
                    </a:extLst>
                  </a:hlinkClick>
                </a:rPr>
                <a:t>CC BY 2.0</a:t>
              </a:r>
              <a:endParaRPr lang="en-US" sz="500" dirty="0">
                <a:solidFill>
                  <a:schemeClr val="bg1"/>
                </a:solidFill>
                <a:latin typeface="Roboto" panose="02000000000000000000" pitchFamily="2" charset="0"/>
                <a:ea typeface="Roboto" panose="02000000000000000000" pitchFamily="2" charset="0"/>
              </a:endParaRPr>
            </a:p>
          </p:txBody>
        </p:sp>
      </p:grpSp>
      <p:grpSp>
        <p:nvGrpSpPr>
          <p:cNvPr id="5" name="Group 4">
            <a:extLst>
              <a:ext uri="{FF2B5EF4-FFF2-40B4-BE49-F238E27FC236}">
                <a16:creationId xmlns:a16="http://schemas.microsoft.com/office/drawing/2014/main" id="{D94A71F6-45E5-4840-B359-00AD180643CB}"/>
              </a:ext>
            </a:extLst>
          </p:cNvPr>
          <p:cNvGrpSpPr/>
          <p:nvPr/>
        </p:nvGrpSpPr>
        <p:grpSpPr>
          <a:xfrm>
            <a:off x="785239" y="3680688"/>
            <a:ext cx="3624528" cy="2416352"/>
            <a:chOff x="785239" y="3680688"/>
            <a:chExt cx="3624528" cy="2416352"/>
          </a:xfrm>
        </p:grpSpPr>
        <p:pic>
          <p:nvPicPr>
            <p:cNvPr id="10" name="Picture 9">
              <a:extLst>
                <a:ext uri="{FF2B5EF4-FFF2-40B4-BE49-F238E27FC236}">
                  <a16:creationId xmlns:a16="http://schemas.microsoft.com/office/drawing/2014/main" id="{B593BF4E-6D81-F84B-91CC-6EB609A9C69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785239" y="3680688"/>
              <a:ext cx="3624528" cy="2416352"/>
            </a:xfrm>
            <a:prstGeom prst="rect">
              <a:avLst/>
            </a:prstGeom>
            <a:ln w="50800">
              <a:solidFill>
                <a:schemeClr val="bg1"/>
              </a:solidFill>
            </a:ln>
          </p:spPr>
        </p:pic>
        <p:sp>
          <p:nvSpPr>
            <p:cNvPr id="14" name="Rectangle 13">
              <a:extLst>
                <a:ext uri="{FF2B5EF4-FFF2-40B4-BE49-F238E27FC236}">
                  <a16:creationId xmlns:a16="http://schemas.microsoft.com/office/drawing/2014/main" id="{D863E23C-2909-524E-BBDD-366AAC483F6C}"/>
                </a:ext>
              </a:extLst>
            </p:cNvPr>
            <p:cNvSpPr/>
            <p:nvPr/>
          </p:nvSpPr>
          <p:spPr>
            <a:xfrm>
              <a:off x="1209631" y="5917603"/>
              <a:ext cx="2755423" cy="169277"/>
            </a:xfrm>
            <a:prstGeom prst="rect">
              <a:avLst/>
            </a:prstGeom>
          </p:spPr>
          <p:txBody>
            <a:bodyPr wrap="square">
              <a:spAutoFit/>
            </a:bodyPr>
            <a:lstStyle/>
            <a:p>
              <a:pPr algn="ctr"/>
              <a:r>
                <a:rPr lang="en-GB" sz="500" dirty="0">
                  <a:solidFill>
                    <a:schemeClr val="bg1"/>
                  </a:solidFill>
                  <a:latin typeface="Roboto" panose="02000000000000000000" pitchFamily="2" charset="0"/>
                  <a:ea typeface="Roboto" panose="02000000000000000000" pitchFamily="2" charset="0"/>
                  <a:hlinkClick r:id="rId7">
                    <a:extLst>
                      <a:ext uri="{A12FA001-AC4F-418D-AE19-62706E023703}">
                        <ahyp:hlinkClr xmlns:ahyp="http://schemas.microsoft.com/office/drawing/2018/hyperlinkcolor" xmlns="" val="tx"/>
                      </a:ext>
                    </a:extLst>
                  </a:hlinkClick>
                </a:rPr>
                <a:t>"Kashink @ Street art @ Paris 13"</a:t>
              </a:r>
              <a:r>
                <a:rPr lang="en-GB" sz="500" dirty="0">
                  <a:solidFill>
                    <a:schemeClr val="bg1"/>
                  </a:solidFill>
                  <a:latin typeface="Roboto" panose="02000000000000000000" pitchFamily="2" charset="0"/>
                  <a:ea typeface="Roboto" panose="02000000000000000000" pitchFamily="2" charset="0"/>
                </a:rPr>
                <a:t> by </a:t>
              </a:r>
              <a:r>
                <a:rPr lang="en-GB" sz="500" dirty="0">
                  <a:solidFill>
                    <a:schemeClr val="bg1"/>
                  </a:solidFill>
                  <a:latin typeface="Roboto" panose="02000000000000000000" pitchFamily="2" charset="0"/>
                  <a:ea typeface="Roboto" panose="02000000000000000000" pitchFamily="2" charset="0"/>
                  <a:hlinkClick r:id="rId8">
                    <a:extLst>
                      <a:ext uri="{A12FA001-AC4F-418D-AE19-62706E023703}">
                        <ahyp:hlinkClr xmlns:ahyp="http://schemas.microsoft.com/office/drawing/2018/hyperlinkcolor" xmlns="" val="tx"/>
                      </a:ext>
                    </a:extLst>
                  </a:hlinkClick>
                </a:rPr>
                <a:t>*_*</a:t>
              </a:r>
              <a:r>
                <a:rPr lang="en-GB" sz="500" dirty="0">
                  <a:solidFill>
                    <a:schemeClr val="bg1"/>
                  </a:solidFill>
                  <a:latin typeface="Roboto" panose="02000000000000000000" pitchFamily="2" charset="0"/>
                  <a:ea typeface="Roboto" panose="02000000000000000000" pitchFamily="2" charset="0"/>
                </a:rPr>
                <a:t> is licensed under </a:t>
              </a:r>
              <a:r>
                <a:rPr lang="en-GB" sz="500" dirty="0">
                  <a:solidFill>
                    <a:schemeClr val="bg1"/>
                  </a:solidFill>
                  <a:latin typeface="Roboto" panose="02000000000000000000" pitchFamily="2" charset="0"/>
                  <a:ea typeface="Roboto" panose="02000000000000000000" pitchFamily="2" charset="0"/>
                  <a:hlinkClick r:id="rId5">
                    <a:extLst>
                      <a:ext uri="{A12FA001-AC4F-418D-AE19-62706E023703}">
                        <ahyp:hlinkClr xmlns:ahyp="http://schemas.microsoft.com/office/drawing/2018/hyperlinkcolor" xmlns="" val="tx"/>
                      </a:ext>
                    </a:extLst>
                  </a:hlinkClick>
                </a:rPr>
                <a:t>CC BY 2.0</a:t>
              </a:r>
              <a:endParaRPr lang="en-US" sz="500" dirty="0">
                <a:solidFill>
                  <a:schemeClr val="bg1"/>
                </a:solidFill>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681132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80">
                                          <p:stCondLst>
                                            <p:cond delay="0"/>
                                          </p:stCondLst>
                                        </p:cTn>
                                        <p:tgtEl>
                                          <p:spTgt spid="3"/>
                                        </p:tgtEl>
                                      </p:cBhvr>
                                    </p:animEffect>
                                    <p:anim calcmode="lin" valueType="num">
                                      <p:cBhvr>
                                        <p:cTn id="21"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6" dur="26">
                                          <p:stCondLst>
                                            <p:cond delay="650"/>
                                          </p:stCondLst>
                                        </p:cTn>
                                        <p:tgtEl>
                                          <p:spTgt spid="3"/>
                                        </p:tgtEl>
                                      </p:cBhvr>
                                      <p:to x="100000" y="60000"/>
                                    </p:animScale>
                                    <p:animScale>
                                      <p:cBhvr>
                                        <p:cTn id="27" dur="166" decel="50000">
                                          <p:stCondLst>
                                            <p:cond delay="676"/>
                                          </p:stCondLst>
                                        </p:cTn>
                                        <p:tgtEl>
                                          <p:spTgt spid="3"/>
                                        </p:tgtEl>
                                      </p:cBhvr>
                                      <p:to x="100000" y="100000"/>
                                    </p:animScale>
                                    <p:animScale>
                                      <p:cBhvr>
                                        <p:cTn id="28" dur="26">
                                          <p:stCondLst>
                                            <p:cond delay="1312"/>
                                          </p:stCondLst>
                                        </p:cTn>
                                        <p:tgtEl>
                                          <p:spTgt spid="3"/>
                                        </p:tgtEl>
                                      </p:cBhvr>
                                      <p:to x="100000" y="80000"/>
                                    </p:animScale>
                                    <p:animScale>
                                      <p:cBhvr>
                                        <p:cTn id="29" dur="166" decel="50000">
                                          <p:stCondLst>
                                            <p:cond delay="1338"/>
                                          </p:stCondLst>
                                        </p:cTn>
                                        <p:tgtEl>
                                          <p:spTgt spid="3"/>
                                        </p:tgtEl>
                                      </p:cBhvr>
                                      <p:to x="100000" y="100000"/>
                                    </p:animScale>
                                    <p:animScale>
                                      <p:cBhvr>
                                        <p:cTn id="30" dur="26">
                                          <p:stCondLst>
                                            <p:cond delay="1642"/>
                                          </p:stCondLst>
                                        </p:cTn>
                                        <p:tgtEl>
                                          <p:spTgt spid="3"/>
                                        </p:tgtEl>
                                      </p:cBhvr>
                                      <p:to x="100000" y="90000"/>
                                    </p:animScale>
                                    <p:animScale>
                                      <p:cBhvr>
                                        <p:cTn id="31" dur="166" decel="50000">
                                          <p:stCondLst>
                                            <p:cond delay="1668"/>
                                          </p:stCondLst>
                                        </p:cTn>
                                        <p:tgtEl>
                                          <p:spTgt spid="3"/>
                                        </p:tgtEl>
                                      </p:cBhvr>
                                      <p:to x="100000" y="100000"/>
                                    </p:animScale>
                                    <p:animScale>
                                      <p:cBhvr>
                                        <p:cTn id="32" dur="26">
                                          <p:stCondLst>
                                            <p:cond delay="1808"/>
                                          </p:stCondLst>
                                        </p:cTn>
                                        <p:tgtEl>
                                          <p:spTgt spid="3"/>
                                        </p:tgtEl>
                                      </p:cBhvr>
                                      <p:to x="100000" y="95000"/>
                                    </p:animScale>
                                    <p:animScale>
                                      <p:cBhvr>
                                        <p:cTn id="33" dur="166" decel="50000">
                                          <p:stCondLst>
                                            <p:cond delay="1834"/>
                                          </p:stCondLst>
                                        </p:cTn>
                                        <p:tgtEl>
                                          <p:spTgt spid="3"/>
                                        </p:tgtEl>
                                      </p:cBhvr>
                                      <p:to x="100000" y="100000"/>
                                    </p:animScale>
                                  </p:childTnLst>
                                </p:cTn>
                              </p:par>
                              <p:par>
                                <p:cTn id="34" presetID="26" presetClass="entr" presetSubtype="0"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down)">
                                      <p:cBhvr>
                                        <p:cTn id="36" dur="580">
                                          <p:stCondLst>
                                            <p:cond delay="0"/>
                                          </p:stCondLst>
                                        </p:cTn>
                                        <p:tgtEl>
                                          <p:spTgt spid="5"/>
                                        </p:tgtEl>
                                      </p:cBhvr>
                                    </p:animEffect>
                                    <p:anim calcmode="lin" valueType="num">
                                      <p:cBhvr>
                                        <p:cTn id="37"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2" dur="26">
                                          <p:stCondLst>
                                            <p:cond delay="650"/>
                                          </p:stCondLst>
                                        </p:cTn>
                                        <p:tgtEl>
                                          <p:spTgt spid="5"/>
                                        </p:tgtEl>
                                      </p:cBhvr>
                                      <p:to x="100000" y="60000"/>
                                    </p:animScale>
                                    <p:animScale>
                                      <p:cBhvr>
                                        <p:cTn id="43" dur="166" decel="50000">
                                          <p:stCondLst>
                                            <p:cond delay="676"/>
                                          </p:stCondLst>
                                        </p:cTn>
                                        <p:tgtEl>
                                          <p:spTgt spid="5"/>
                                        </p:tgtEl>
                                      </p:cBhvr>
                                      <p:to x="100000" y="100000"/>
                                    </p:animScale>
                                    <p:animScale>
                                      <p:cBhvr>
                                        <p:cTn id="44" dur="26">
                                          <p:stCondLst>
                                            <p:cond delay="1312"/>
                                          </p:stCondLst>
                                        </p:cTn>
                                        <p:tgtEl>
                                          <p:spTgt spid="5"/>
                                        </p:tgtEl>
                                      </p:cBhvr>
                                      <p:to x="100000" y="80000"/>
                                    </p:animScale>
                                    <p:animScale>
                                      <p:cBhvr>
                                        <p:cTn id="45" dur="166" decel="50000">
                                          <p:stCondLst>
                                            <p:cond delay="1338"/>
                                          </p:stCondLst>
                                        </p:cTn>
                                        <p:tgtEl>
                                          <p:spTgt spid="5"/>
                                        </p:tgtEl>
                                      </p:cBhvr>
                                      <p:to x="100000" y="100000"/>
                                    </p:animScale>
                                    <p:animScale>
                                      <p:cBhvr>
                                        <p:cTn id="46" dur="26">
                                          <p:stCondLst>
                                            <p:cond delay="1642"/>
                                          </p:stCondLst>
                                        </p:cTn>
                                        <p:tgtEl>
                                          <p:spTgt spid="5"/>
                                        </p:tgtEl>
                                      </p:cBhvr>
                                      <p:to x="100000" y="90000"/>
                                    </p:animScale>
                                    <p:animScale>
                                      <p:cBhvr>
                                        <p:cTn id="47" dur="166" decel="50000">
                                          <p:stCondLst>
                                            <p:cond delay="1668"/>
                                          </p:stCondLst>
                                        </p:cTn>
                                        <p:tgtEl>
                                          <p:spTgt spid="5"/>
                                        </p:tgtEl>
                                      </p:cBhvr>
                                      <p:to x="100000" y="100000"/>
                                    </p:animScale>
                                    <p:animScale>
                                      <p:cBhvr>
                                        <p:cTn id="48" dur="26">
                                          <p:stCondLst>
                                            <p:cond delay="1808"/>
                                          </p:stCondLst>
                                        </p:cTn>
                                        <p:tgtEl>
                                          <p:spTgt spid="5"/>
                                        </p:tgtEl>
                                      </p:cBhvr>
                                      <p:to x="100000" y="95000"/>
                                    </p:animScale>
                                    <p:animScale>
                                      <p:cBhvr>
                                        <p:cTn id="49" dur="166" decel="50000">
                                          <p:stCondLst>
                                            <p:cond delay="1834"/>
                                          </p:stCondLst>
                                        </p:cTn>
                                        <p:tgtEl>
                                          <p:spTgt spid="5"/>
                                        </p:tgtEl>
                                      </p:cBhvr>
                                      <p:to x="100000" y="100000"/>
                                    </p:animScale>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
                                          </p:val>
                                        </p:tav>
                                        <p:tav tm="100000">
                                          <p:val>
                                            <p:strVal val="#ppt_x"/>
                                          </p:val>
                                        </p:tav>
                                      </p:tavLst>
                                    </p:anim>
                                    <p:anim calcmode="lin" valueType="num">
                                      <p:cBhvr>
                                        <p:cTn id="5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8215F-2CA3-8A49-8DD8-BEF64B82F2D1}"/>
              </a:ext>
            </a:extLst>
          </p:cNvPr>
          <p:cNvSpPr>
            <a:spLocks noGrp="1"/>
          </p:cNvSpPr>
          <p:nvPr>
            <p:ph type="title"/>
          </p:nvPr>
        </p:nvSpPr>
        <p:spPr>
          <a:xfrm>
            <a:off x="-2950828" y="533315"/>
            <a:ext cx="8220075" cy="994306"/>
          </a:xfrm>
        </p:spPr>
        <p:txBody>
          <a:bodyPr/>
          <a:lstStyle/>
          <a:p>
            <a:r>
              <a:rPr lang="en-GB" dirty="0">
                <a:solidFill>
                  <a:schemeClr val="accent1"/>
                </a:solidFill>
              </a:rPr>
              <a:t>Tag</a:t>
            </a:r>
            <a:endParaRPr lang="en-US" dirty="0">
              <a:solidFill>
                <a:schemeClr val="accent1"/>
              </a:solidFill>
            </a:endParaRPr>
          </a:p>
        </p:txBody>
      </p:sp>
      <p:sp>
        <p:nvSpPr>
          <p:cNvPr id="4" name="Text Placeholder 2">
            <a:extLst>
              <a:ext uri="{FF2B5EF4-FFF2-40B4-BE49-F238E27FC236}">
                <a16:creationId xmlns:a16="http://schemas.microsoft.com/office/drawing/2014/main" id="{3F4D8C91-4D57-DF43-895E-D75915FF4DA2}"/>
              </a:ext>
            </a:extLst>
          </p:cNvPr>
          <p:cNvSpPr txBox="1">
            <a:spLocks/>
          </p:cNvSpPr>
          <p:nvPr/>
        </p:nvSpPr>
        <p:spPr>
          <a:xfrm>
            <a:off x="584218" y="1358989"/>
            <a:ext cx="3433354" cy="1866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 tag is the most basic type of graffiti - it’s the artist’s signature. It’s usually written in spray paint or marker pen.</a:t>
            </a:r>
          </a:p>
        </p:txBody>
      </p:sp>
      <p:pic>
        <p:nvPicPr>
          <p:cNvPr id="10" name="Picture 9">
            <a:extLst>
              <a:ext uri="{FF2B5EF4-FFF2-40B4-BE49-F238E27FC236}">
                <a16:creationId xmlns:a16="http://schemas.microsoft.com/office/drawing/2014/main" id="{B593BF4E-6D81-F84B-91CC-6EB609A9C69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594990" y="673278"/>
            <a:ext cx="3823739" cy="2551930"/>
          </a:xfrm>
          <a:prstGeom prst="rect">
            <a:avLst/>
          </a:prstGeom>
          <a:ln w="50800">
            <a:solidFill>
              <a:schemeClr val="bg1"/>
            </a:solidFill>
          </a:ln>
        </p:spPr>
      </p:pic>
      <p:sp>
        <p:nvSpPr>
          <p:cNvPr id="11" name="Text Placeholder 2">
            <a:extLst>
              <a:ext uri="{FF2B5EF4-FFF2-40B4-BE49-F238E27FC236}">
                <a16:creationId xmlns:a16="http://schemas.microsoft.com/office/drawing/2014/main" id="{F7235993-DE28-424F-9CA4-5846E6884826}"/>
              </a:ext>
            </a:extLst>
          </p:cNvPr>
          <p:cNvSpPr txBox="1">
            <a:spLocks/>
          </p:cNvSpPr>
          <p:nvPr/>
        </p:nvSpPr>
        <p:spPr>
          <a:xfrm>
            <a:off x="4559474" y="3319190"/>
            <a:ext cx="3624528" cy="2691718"/>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Can you create your own tag using your nickname or initials? The most important thing is to make it unique and use colours that you like.</a:t>
            </a:r>
          </a:p>
          <a:p>
            <a:pPr marL="0" indent="0">
              <a:buNone/>
            </a:pPr>
            <a:r>
              <a:rPr lang="en-GB" dirty="0"/>
              <a:t>Why do you think graffiti artists do not sign their work with their full name?</a:t>
            </a:r>
          </a:p>
        </p:txBody>
      </p:sp>
      <p:pic>
        <p:nvPicPr>
          <p:cNvPr id="9" name="Picture 8">
            <a:extLst>
              <a:ext uri="{FF2B5EF4-FFF2-40B4-BE49-F238E27FC236}">
                <a16:creationId xmlns:a16="http://schemas.microsoft.com/office/drawing/2014/main" id="{B11AB27E-DA5C-D841-804F-165D4266853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34737" y="3331716"/>
            <a:ext cx="3624527" cy="2719195"/>
          </a:xfrm>
          <a:prstGeom prst="rect">
            <a:avLst/>
          </a:prstGeom>
          <a:ln w="50800">
            <a:solidFill>
              <a:schemeClr val="bg1"/>
            </a:solidFill>
          </a:ln>
        </p:spPr>
      </p:pic>
    </p:spTree>
    <p:extLst>
      <p:ext uri="{BB962C8B-B14F-4D97-AF65-F5344CB8AC3E}">
        <p14:creationId xmlns:p14="http://schemas.microsoft.com/office/powerpoint/2010/main" val="324462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80">
                                          <p:stCondLst>
                                            <p:cond delay="0"/>
                                          </p:stCondLst>
                                        </p:cTn>
                                        <p:tgtEl>
                                          <p:spTgt spid="10"/>
                                        </p:tgtEl>
                                      </p:cBhvr>
                                    </p:animEffect>
                                    <p:anim calcmode="lin" valueType="num">
                                      <p:cBhvr>
                                        <p:cTn id="21"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6" dur="26">
                                          <p:stCondLst>
                                            <p:cond delay="650"/>
                                          </p:stCondLst>
                                        </p:cTn>
                                        <p:tgtEl>
                                          <p:spTgt spid="10"/>
                                        </p:tgtEl>
                                      </p:cBhvr>
                                      <p:to x="100000" y="60000"/>
                                    </p:animScale>
                                    <p:animScale>
                                      <p:cBhvr>
                                        <p:cTn id="27" dur="166" decel="50000">
                                          <p:stCondLst>
                                            <p:cond delay="676"/>
                                          </p:stCondLst>
                                        </p:cTn>
                                        <p:tgtEl>
                                          <p:spTgt spid="10"/>
                                        </p:tgtEl>
                                      </p:cBhvr>
                                      <p:to x="100000" y="100000"/>
                                    </p:animScale>
                                    <p:animScale>
                                      <p:cBhvr>
                                        <p:cTn id="28" dur="26">
                                          <p:stCondLst>
                                            <p:cond delay="1312"/>
                                          </p:stCondLst>
                                        </p:cTn>
                                        <p:tgtEl>
                                          <p:spTgt spid="10"/>
                                        </p:tgtEl>
                                      </p:cBhvr>
                                      <p:to x="100000" y="80000"/>
                                    </p:animScale>
                                    <p:animScale>
                                      <p:cBhvr>
                                        <p:cTn id="29" dur="166" decel="50000">
                                          <p:stCondLst>
                                            <p:cond delay="1338"/>
                                          </p:stCondLst>
                                        </p:cTn>
                                        <p:tgtEl>
                                          <p:spTgt spid="10"/>
                                        </p:tgtEl>
                                      </p:cBhvr>
                                      <p:to x="100000" y="100000"/>
                                    </p:animScale>
                                    <p:animScale>
                                      <p:cBhvr>
                                        <p:cTn id="30" dur="26">
                                          <p:stCondLst>
                                            <p:cond delay="1642"/>
                                          </p:stCondLst>
                                        </p:cTn>
                                        <p:tgtEl>
                                          <p:spTgt spid="10"/>
                                        </p:tgtEl>
                                      </p:cBhvr>
                                      <p:to x="100000" y="90000"/>
                                    </p:animScale>
                                    <p:animScale>
                                      <p:cBhvr>
                                        <p:cTn id="31" dur="166" decel="50000">
                                          <p:stCondLst>
                                            <p:cond delay="1668"/>
                                          </p:stCondLst>
                                        </p:cTn>
                                        <p:tgtEl>
                                          <p:spTgt spid="10"/>
                                        </p:tgtEl>
                                      </p:cBhvr>
                                      <p:to x="100000" y="100000"/>
                                    </p:animScale>
                                    <p:animScale>
                                      <p:cBhvr>
                                        <p:cTn id="32" dur="26">
                                          <p:stCondLst>
                                            <p:cond delay="1808"/>
                                          </p:stCondLst>
                                        </p:cTn>
                                        <p:tgtEl>
                                          <p:spTgt spid="10"/>
                                        </p:tgtEl>
                                      </p:cBhvr>
                                      <p:to x="100000" y="95000"/>
                                    </p:animScale>
                                    <p:animScale>
                                      <p:cBhvr>
                                        <p:cTn id="33" dur="166" decel="50000">
                                          <p:stCondLst>
                                            <p:cond delay="1834"/>
                                          </p:stCondLst>
                                        </p:cTn>
                                        <p:tgtEl>
                                          <p:spTgt spid="10"/>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1" grpId="0"/>
    </p:bldLst>
  </p:timing>
</p:sld>
</file>

<file path=ppt/theme/theme1.xml><?xml version="1.0" encoding="utf-8"?>
<a:theme xmlns:a="http://schemas.openxmlformats.org/drawingml/2006/main" name="Recovery PowerPoint Templat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Recovery PowerPoint Template</Template>
  <TotalTime>976</TotalTime>
  <Words>925</Words>
  <Application>Microsoft Office PowerPoint</Application>
  <PresentationFormat>On-screen Show (4:3)</PresentationFormat>
  <Paragraphs>57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Twinkl</vt:lpstr>
      <vt:lpstr>Arial</vt:lpstr>
      <vt:lpstr>Roboto</vt:lpstr>
      <vt:lpstr>Calibri</vt:lpstr>
      <vt:lpstr>Recovery PowerPoint Template</vt:lpstr>
      <vt:lpstr>What Is Street Art?</vt:lpstr>
      <vt:lpstr>Graffiti</vt:lpstr>
      <vt:lpstr>History of Graffiti</vt:lpstr>
      <vt:lpstr>History of Graffiti</vt:lpstr>
      <vt:lpstr> Art Installations </vt:lpstr>
      <vt:lpstr>Art Installations</vt:lpstr>
      <vt:lpstr>Stencil Art</vt:lpstr>
      <vt:lpstr>Banksy</vt:lpstr>
      <vt:lpstr>Banksy</vt:lpstr>
      <vt:lpstr>Keith Haring</vt:lpstr>
      <vt:lpstr>Maya Hayuk</vt:lpstr>
      <vt:lpstr>Kashink</vt:lpstr>
      <vt:lpstr>Tag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twiknl</dc:creator>
  <cp:lastModifiedBy>Louise Strickland</cp:lastModifiedBy>
  <cp:revision>282</cp:revision>
  <dcterms:created xsi:type="dcterms:W3CDTF">2020-11-25T17:03:59Z</dcterms:created>
  <dcterms:modified xsi:type="dcterms:W3CDTF">2023-10-02T14:25:18Z</dcterms:modified>
</cp:coreProperties>
</file>