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1" r:id="rId3"/>
    <p:sldId id="262" r:id="rId4"/>
    <p:sldId id="265" r:id="rId5"/>
    <p:sldId id="266" r:id="rId6"/>
    <p:sldId id="267" r:id="rId7"/>
    <p:sldId id="268" r:id="rId8"/>
    <p:sldId id="269" r:id="rId9"/>
    <p:sldId id="270" r:id="rId10"/>
    <p:sldId id="271" r:id="rId11"/>
    <p:sldId id="272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3" d="100"/>
          <a:sy n="73" d="100"/>
        </p:scale>
        <p:origin x="61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5445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54490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44494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73518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4840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07495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35134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08064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61318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1367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521087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8970DA3-7D81-468E-B683-F1DA62556696}" type="datetimeFigureOut">
              <a:rPr lang="en-GB" smtClean="0"/>
              <a:t>09/09/2022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A79848-4B8C-4A64-8D7B-2CEBAA44C38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4788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gif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hyperlink" Target="https://en.wikipedia.org/wiki/Scat_singing" TargetMode="Externa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501959" y="1316171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Etta James</a:t>
            </a:r>
            <a:br>
              <a:rPr lang="en-GB" dirty="0" smtClean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September</a:t>
            </a:r>
            <a:endParaRPr lang="en-GB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194" y="1825624"/>
            <a:ext cx="11105606" cy="4849495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Jarman" panose="00000400000000000000" pitchFamily="2" charset="0"/>
              </a:rPr>
              <a:t>FACTS:</a:t>
            </a:r>
          </a:p>
          <a:p>
            <a:pPr marL="0" indent="0">
              <a:buNone/>
            </a:pPr>
            <a:r>
              <a:rPr lang="en-GB" b="1" dirty="0">
                <a:latin typeface="Jarman" panose="00000400000000000000" pitchFamily="2" charset="0"/>
              </a:rPr>
              <a:t>1960s – 1980s </a:t>
            </a:r>
            <a:r>
              <a:rPr lang="en-GB" b="1" dirty="0" smtClean="0">
                <a:latin typeface="Jarman" panose="00000400000000000000" pitchFamily="2" charset="0"/>
              </a:rPr>
              <a:t>American   </a:t>
            </a:r>
          </a:p>
          <a:p>
            <a:r>
              <a:rPr lang="en-GB" dirty="0" smtClean="0">
                <a:latin typeface="Jarman" panose="00000400000000000000" pitchFamily="2" charset="0"/>
              </a:rPr>
              <a:t>Considered to be  “one of the greatest voices of her century”; famous for her deep and earthy voice</a:t>
            </a:r>
          </a:p>
          <a:p>
            <a:r>
              <a:rPr lang="en-GB" dirty="0" smtClean="0">
                <a:latin typeface="Jarman" panose="00000400000000000000" pitchFamily="2" charset="0"/>
              </a:rPr>
              <a:t>As well as a gospel and soul singer, she also performed jazz, rock n roll, R&amp;B and blues</a:t>
            </a:r>
            <a:endParaRPr lang="en-GB" dirty="0">
              <a:latin typeface="Jarman" panose="00000400000000000000" pitchFamily="2" charset="0"/>
            </a:endParaRPr>
          </a:p>
        </p:txBody>
      </p:sp>
      <p:pic>
        <p:nvPicPr>
          <p:cNvPr id="4" name="Picture 4" descr="Oh Happy Day - song and lyrics by Etta James | Spotify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2741" y="1210117"/>
            <a:ext cx="3206517" cy="3206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4" name="Picture 6" descr="Etta James dead at 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6742" y="1005840"/>
            <a:ext cx="2223298" cy="30044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498567" y="1303274"/>
            <a:ext cx="2886892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endParaRPr lang="en-GB" sz="2200" b="1" dirty="0" smtClean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Jarman" panose="00000400000000000000" pitchFamily="2" charset="0"/>
              </a:rPr>
              <a:t>O </a:t>
            </a:r>
            <a:r>
              <a:rPr lang="en-GB" dirty="0" smtClean="0">
                <a:latin typeface="Jarman" panose="00000400000000000000" pitchFamily="2" charset="0"/>
              </a:rPr>
              <a:t>happy day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Jarman" panose="00000400000000000000" pitchFamily="2" charset="0"/>
              </a:rPr>
              <a:t>This little light of mine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 smtClean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smtClean="0">
                <a:latin typeface="Jarman" panose="00000400000000000000" pitchFamily="2" charset="0"/>
              </a:rPr>
              <a:t>Swing low sweet chariot</a:t>
            </a:r>
          </a:p>
        </p:txBody>
      </p:sp>
    </p:spTree>
    <p:extLst>
      <p:ext uri="{BB962C8B-B14F-4D97-AF65-F5344CB8AC3E}">
        <p14:creationId xmlns:p14="http://schemas.microsoft.com/office/powerpoint/2010/main" val="4176744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Ravi Shankar</a:t>
            </a:r>
            <a:br>
              <a:rPr lang="en-GB" dirty="0" smtClean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October</a:t>
            </a:r>
            <a:endParaRPr lang="en-GB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194" y="1825624"/>
            <a:ext cx="11105606" cy="4849495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b="1" dirty="0" smtClean="0">
                <a:latin typeface="Jarman" panose="00000400000000000000" pitchFamily="2" charset="0"/>
              </a:rPr>
              <a:t>FACTS:</a:t>
            </a:r>
            <a:endParaRPr lang="en-GB" b="1" dirty="0">
              <a:latin typeface="Jarman" panose="00000400000000000000" pitchFamily="2" charset="0"/>
            </a:endParaRPr>
          </a:p>
          <a:p>
            <a:r>
              <a:rPr lang="en-GB" b="1" dirty="0">
                <a:latin typeface="Jarman" panose="00000400000000000000" pitchFamily="2" charset="0"/>
              </a:rPr>
              <a:t>1920 – </a:t>
            </a:r>
            <a:r>
              <a:rPr lang="en-GB" b="1" dirty="0" smtClean="0">
                <a:latin typeface="Jarman" panose="00000400000000000000" pitchFamily="2" charset="0"/>
              </a:rPr>
              <a:t>2012</a:t>
            </a:r>
            <a:r>
              <a:rPr lang="en-GB" dirty="0" smtClean="0">
                <a:latin typeface="Jarman" panose="00000400000000000000" pitchFamily="2" charset="0"/>
              </a:rPr>
              <a:t>               </a:t>
            </a:r>
            <a:r>
              <a:rPr lang="en-GB" b="1" dirty="0" smtClean="0">
                <a:latin typeface="Jarman" panose="00000400000000000000" pitchFamily="2" charset="0"/>
              </a:rPr>
              <a:t>Indian classical music</a:t>
            </a:r>
          </a:p>
          <a:p>
            <a:r>
              <a:rPr lang="en-GB" dirty="0" smtClean="0">
                <a:latin typeface="Jarman" panose="00000400000000000000" pitchFamily="2" charset="0"/>
              </a:rPr>
              <a:t>A </a:t>
            </a:r>
            <a:r>
              <a:rPr lang="en-GB" dirty="0">
                <a:latin typeface="Jarman" panose="00000400000000000000" pitchFamily="2" charset="0"/>
              </a:rPr>
              <a:t>sitar virtuoso (expert); he played and composed music for the sitar</a:t>
            </a:r>
          </a:p>
          <a:p>
            <a:pPr lvl="0"/>
            <a:r>
              <a:rPr lang="en-GB" dirty="0">
                <a:latin typeface="Jarman" panose="00000400000000000000" pitchFamily="2" charset="0"/>
              </a:rPr>
              <a:t> Composer and founder of the National Orchestra of India</a:t>
            </a:r>
          </a:p>
          <a:p>
            <a:r>
              <a:rPr lang="en-GB" dirty="0">
                <a:latin typeface="Jarman" panose="00000400000000000000" pitchFamily="2" charset="0"/>
              </a:rPr>
              <a:t>He continued to perform until the end of his life </a:t>
            </a:r>
            <a:endParaRPr lang="en-GB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869680" y="1245030"/>
            <a:ext cx="2861945" cy="22775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Jarman" panose="00000400000000000000" pitchFamily="2" charset="0"/>
              </a:rPr>
              <a:t>Three Ragas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Jarman" panose="00000400000000000000" pitchFamily="2" charset="0"/>
              </a:rPr>
              <a:t>Theme to Panther </a:t>
            </a:r>
            <a:r>
              <a:rPr lang="en-GB" sz="2000" dirty="0" err="1" smtClean="0">
                <a:latin typeface="Jarman" panose="00000400000000000000" pitchFamily="2" charset="0"/>
              </a:rPr>
              <a:t>Panchali</a:t>
            </a:r>
            <a:endParaRPr lang="en-GB" sz="2000" dirty="0" smtClean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2000" dirty="0" smtClean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Jarman" panose="00000400000000000000" pitchFamily="2" charset="0"/>
              </a:rPr>
              <a:t>Raga </a:t>
            </a:r>
            <a:r>
              <a:rPr lang="en-GB" sz="2000" dirty="0" err="1" smtClean="0">
                <a:latin typeface="Jarman" panose="00000400000000000000" pitchFamily="2" charset="0"/>
              </a:rPr>
              <a:t>Palas</a:t>
            </a:r>
            <a:r>
              <a:rPr lang="en-GB" sz="2000" dirty="0" smtClean="0">
                <a:latin typeface="Jarman" panose="00000400000000000000" pitchFamily="2" charset="0"/>
              </a:rPr>
              <a:t> </a:t>
            </a:r>
            <a:r>
              <a:rPr lang="en-GB" sz="2000" dirty="0" err="1" smtClean="0">
                <a:latin typeface="Jarman" panose="00000400000000000000" pitchFamily="2" charset="0"/>
              </a:rPr>
              <a:t>Kafi</a:t>
            </a:r>
            <a:endParaRPr lang="en-GB" sz="2000" dirty="0" smtClean="0">
              <a:latin typeface="Jarman" panose="00000400000000000000" pitchFamily="2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2055" name="Picture 7" descr="Sitar Maestro Pandit Ravi Shankar Passes Away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908" y="1488942"/>
            <a:ext cx="2174015" cy="1811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7" name="Picture 9" descr="5 Essential Ravi Shankar Recordings, From 'West Meets East' to 'West Eats  Meat' : Deceptive Cadence : NP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627" y="1245031"/>
            <a:ext cx="4894738" cy="3666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72593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2192000" cy="1502230"/>
          </a:xfrm>
        </p:spPr>
        <p:txBody>
          <a:bodyPr>
            <a:normAutofit fontScale="90000"/>
          </a:bodyPr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Ladysmith Black </a:t>
            </a:r>
            <a:r>
              <a:rPr lang="en-GB" dirty="0" err="1" smtClean="0">
                <a:latin typeface="Jarman" panose="00000400000000000000" pitchFamily="2" charset="0"/>
              </a:rPr>
              <a:t>Mambazo</a:t>
            </a:r>
            <a:r>
              <a:rPr lang="en-GB" dirty="0">
                <a:latin typeface="Jarman" panose="00000400000000000000" pitchFamily="2" charset="0"/>
              </a:rPr>
              <a:t/>
            </a:r>
            <a:br>
              <a:rPr lang="en-GB" dirty="0">
                <a:latin typeface="Jarman" panose="00000400000000000000" pitchFamily="2" charset="0"/>
              </a:rPr>
            </a:br>
            <a:r>
              <a:rPr lang="en-GB" sz="2700" dirty="0" smtClean="0">
                <a:latin typeface="Jarman" panose="00000400000000000000" pitchFamily="2" charset="0"/>
              </a:rPr>
              <a:t>November</a:t>
            </a:r>
            <a:endParaRPr lang="en-GB" sz="27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194" y="1825624"/>
            <a:ext cx="11105606" cy="48494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300" b="1" dirty="0" smtClean="0">
                <a:latin typeface="Jarman" panose="00000400000000000000" pitchFamily="2" charset="0"/>
              </a:rPr>
              <a:t>FACTS:</a:t>
            </a:r>
            <a:endParaRPr lang="en-GB" sz="33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300" b="1" dirty="0">
                <a:latin typeface="Jarman" panose="00000400000000000000" pitchFamily="2" charset="0"/>
              </a:rPr>
              <a:t>1960 – </a:t>
            </a:r>
            <a:r>
              <a:rPr lang="en-GB" sz="3300" b="1" dirty="0" smtClean="0">
                <a:latin typeface="Jarman" panose="00000400000000000000" pitchFamily="2" charset="0"/>
              </a:rPr>
              <a:t>present.          South African A Cappella</a:t>
            </a:r>
            <a:endParaRPr lang="en-GB" sz="3300" b="1" dirty="0">
              <a:latin typeface="Jarman" panose="00000400000000000000" pitchFamily="2" charset="0"/>
            </a:endParaRPr>
          </a:p>
          <a:p>
            <a:pPr lvl="0"/>
            <a:r>
              <a:rPr lang="en-GB" dirty="0">
                <a:latin typeface="Jarman" panose="00000400000000000000" pitchFamily="2" charset="0"/>
              </a:rPr>
              <a:t>An all male group singing in the traditional style of the Zulu people</a:t>
            </a:r>
          </a:p>
          <a:p>
            <a:pPr lvl="0"/>
            <a:r>
              <a:rPr lang="en-GB" dirty="0">
                <a:latin typeface="Jarman" panose="00000400000000000000" pitchFamily="2" charset="0"/>
              </a:rPr>
              <a:t>The group are all relatives, mostly brothers and cousins</a:t>
            </a:r>
          </a:p>
          <a:p>
            <a:pPr lvl="0"/>
            <a:r>
              <a:rPr lang="en-GB" b="1" dirty="0" smtClean="0">
                <a:latin typeface="Jarman" panose="00000400000000000000" pitchFamily="2" charset="0"/>
              </a:rPr>
              <a:t>Ladysmith </a:t>
            </a:r>
            <a:r>
              <a:rPr lang="en-GB" dirty="0">
                <a:latin typeface="Jarman" panose="00000400000000000000" pitchFamily="2" charset="0"/>
              </a:rPr>
              <a:t>= their home town. </a:t>
            </a:r>
          </a:p>
          <a:p>
            <a:pPr lvl="0"/>
            <a:r>
              <a:rPr lang="en-GB" b="1" dirty="0">
                <a:latin typeface="Jarman" panose="00000400000000000000" pitchFamily="2" charset="0"/>
              </a:rPr>
              <a:t>Black</a:t>
            </a:r>
            <a:r>
              <a:rPr lang="en-GB" dirty="0">
                <a:latin typeface="Jarman" panose="00000400000000000000" pitchFamily="2" charset="0"/>
              </a:rPr>
              <a:t> = the strongest of all farm animals, the black ox. </a:t>
            </a:r>
          </a:p>
          <a:p>
            <a:r>
              <a:rPr lang="en-GB" b="1" dirty="0" err="1">
                <a:latin typeface="Jarman" panose="00000400000000000000" pitchFamily="2" charset="0"/>
              </a:rPr>
              <a:t>Mambazo</a:t>
            </a:r>
            <a:r>
              <a:rPr lang="en-GB" dirty="0">
                <a:latin typeface="Jarman" panose="00000400000000000000" pitchFamily="2" charset="0"/>
              </a:rPr>
              <a:t> = the Zulu word for axe, a symbol of the group's vocal strength.</a:t>
            </a:r>
            <a:endParaRPr lang="en-GB" b="1" dirty="0" smtClean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747465" y="1345474"/>
            <a:ext cx="308624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Jarman" panose="00000400000000000000" pitchFamily="2" charset="0"/>
              </a:rPr>
              <a:t>Homeless</a:t>
            </a:r>
          </a:p>
          <a:p>
            <a:endParaRPr lang="en-GB" sz="2200" dirty="0" smtClean="0">
              <a:latin typeface="Jarman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 smtClean="0">
                <a:latin typeface="Jarman" panose="00000400000000000000" pitchFamily="2" charset="0"/>
              </a:rPr>
              <a:t>Hello my baby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dirty="0" smtClean="0">
              <a:latin typeface="Jarman" panose="00000400000000000000" pitchFamily="2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dirty="0" err="1" smtClean="0">
                <a:latin typeface="Jarman" panose="00000400000000000000" pitchFamily="2" charset="0"/>
              </a:rPr>
              <a:t>Inkanyezi</a:t>
            </a:r>
            <a:r>
              <a:rPr lang="en-GB" sz="2200" dirty="0" smtClean="0">
                <a:latin typeface="Jarman" panose="00000400000000000000" pitchFamily="2" charset="0"/>
              </a:rPr>
              <a:t> </a:t>
            </a:r>
            <a:r>
              <a:rPr lang="en-GB" sz="2200" dirty="0" err="1" smtClean="0">
                <a:latin typeface="Jarman" panose="00000400000000000000" pitchFamily="2" charset="0"/>
              </a:rPr>
              <a:t>Nezazi</a:t>
            </a:r>
            <a:r>
              <a:rPr lang="en-GB" dirty="0" smtClean="0"/>
              <a:t> </a:t>
            </a:r>
            <a:endParaRPr lang="en-GB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b="1" dirty="0" smtClean="0">
              <a:latin typeface="Jarman" panose="00000400000000000000" pitchFamily="2" charset="0"/>
            </a:endParaRPr>
          </a:p>
          <a:p>
            <a:endParaRPr lang="en-GB" sz="2200" b="1" dirty="0" smtClean="0">
              <a:latin typeface="Jarman" panose="00000400000000000000" pitchFamily="2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2" name="Picture 11" descr="Ladysmith Black Mambazo: albums, songs, playlists | Listen on Deezer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10297" y="1180346"/>
            <a:ext cx="4075022" cy="2965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Ladysmith Black Mambazo | Biography, Albums, Music, &amp; Facts | Britannica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0068" y="967074"/>
            <a:ext cx="3181943" cy="22333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1078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-Fisherman’s Friends</a:t>
            </a:r>
            <a:br>
              <a:rPr lang="en-GB" dirty="0" smtClean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December </a:t>
            </a:r>
            <a:endParaRPr lang="en-GB" sz="24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194" y="1825624"/>
            <a:ext cx="11105606" cy="4849495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000" b="1" dirty="0" smtClean="0">
                <a:latin typeface="Jarman" panose="00000400000000000000" pitchFamily="2" charset="0"/>
              </a:rPr>
              <a:t>FACTS:</a:t>
            </a:r>
            <a:endParaRPr lang="en-GB" sz="30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000" b="1" dirty="0">
                <a:latin typeface="Jarman" panose="00000400000000000000" pitchFamily="2" charset="0"/>
              </a:rPr>
              <a:t>1995 – </a:t>
            </a:r>
            <a:r>
              <a:rPr lang="en-GB" sz="3000" b="1" dirty="0" smtClean="0">
                <a:latin typeface="Jarman" panose="00000400000000000000" pitchFamily="2" charset="0"/>
              </a:rPr>
              <a:t>present</a:t>
            </a:r>
            <a:r>
              <a:rPr lang="en-GB" sz="3000" dirty="0" smtClean="0">
                <a:latin typeface="Jarman" panose="00000400000000000000" pitchFamily="2" charset="0"/>
              </a:rPr>
              <a:t>.              </a:t>
            </a:r>
            <a:r>
              <a:rPr lang="en-GB" sz="3000" b="1" dirty="0" smtClean="0">
                <a:latin typeface="Jarman" panose="00000400000000000000" pitchFamily="2" charset="0"/>
              </a:rPr>
              <a:t>British Folk</a:t>
            </a:r>
            <a:endParaRPr lang="en-GB" sz="3000" dirty="0">
              <a:latin typeface="Jarman" panose="00000400000000000000" pitchFamily="2" charset="0"/>
            </a:endParaRPr>
          </a:p>
          <a:p>
            <a:pPr lvl="0"/>
            <a:r>
              <a:rPr lang="en-GB" dirty="0">
                <a:latin typeface="Jarman" panose="00000400000000000000" pitchFamily="2" charset="0"/>
              </a:rPr>
              <a:t>A folk music group from Port Isaac in Cornwall who sing </a:t>
            </a:r>
            <a:r>
              <a:rPr lang="en-GB" b="1" dirty="0">
                <a:latin typeface="Jarman" panose="00000400000000000000" pitchFamily="2" charset="0"/>
              </a:rPr>
              <a:t>sea shanties</a:t>
            </a:r>
            <a:endParaRPr lang="en-GB" dirty="0">
              <a:latin typeface="Jarman" panose="00000400000000000000" pitchFamily="2" charset="0"/>
            </a:endParaRPr>
          </a:p>
          <a:p>
            <a:pPr lvl="0"/>
            <a:r>
              <a:rPr lang="en-GB" dirty="0">
                <a:latin typeface="Jarman" panose="00000400000000000000" pitchFamily="2" charset="0"/>
              </a:rPr>
              <a:t>Often a cappella, sometimes with simple instrumentation</a:t>
            </a:r>
          </a:p>
          <a:p>
            <a:r>
              <a:rPr lang="en-GB" dirty="0">
                <a:latin typeface="Jarman" panose="00000400000000000000" pitchFamily="2" charset="0"/>
              </a:rPr>
              <a:t>The group consists of two brothers and their friends</a:t>
            </a:r>
            <a:endParaRPr lang="en-GB" b="1" dirty="0" smtClean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910955" y="1232740"/>
            <a:ext cx="2861945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endParaRPr lang="en-GB" sz="2200" b="1" dirty="0" smtClean="0">
              <a:latin typeface="Jarman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Jarman" panose="00000400000000000000" pitchFamily="2" charset="0"/>
              </a:rPr>
              <a:t>John Kanaka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 smtClean="0">
              <a:latin typeface="Jarman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Jarman" panose="00000400000000000000" pitchFamily="2" charset="0"/>
              </a:rPr>
              <a:t>The leaving shanty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dirty="0" smtClean="0">
              <a:latin typeface="Jarman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 smtClean="0">
                <a:latin typeface="Jarman" panose="00000400000000000000" pitchFamily="2" charset="0"/>
              </a:rPr>
              <a:t>Keep hauling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5128" name="Picture 8" descr="Sea shanty group Fisherman's Friends film becomes a musical - BBC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39269" y="1232740"/>
            <a:ext cx="6432142" cy="36180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365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-Hildegard</a:t>
            </a:r>
            <a:br>
              <a:rPr lang="en-GB" dirty="0" smtClean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January </a:t>
            </a:r>
            <a:endParaRPr lang="en-GB" sz="24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48194" y="1825624"/>
            <a:ext cx="11105606" cy="484949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11200" b="1" dirty="0" smtClean="0">
                <a:latin typeface="Jarman" panose="00000400000000000000" pitchFamily="2" charset="0"/>
              </a:rPr>
              <a:t>FACTS:</a:t>
            </a:r>
          </a:p>
          <a:p>
            <a:pPr marL="0" indent="0">
              <a:buNone/>
            </a:pPr>
            <a:r>
              <a:rPr lang="en-GB" sz="11200" b="1" dirty="0">
                <a:latin typeface="Jarman" panose="00000400000000000000" pitchFamily="2" charset="0"/>
              </a:rPr>
              <a:t>1098 – </a:t>
            </a:r>
            <a:r>
              <a:rPr lang="en-GB" sz="11200" b="1" dirty="0" smtClean="0">
                <a:latin typeface="Jarman" panose="00000400000000000000" pitchFamily="2" charset="0"/>
              </a:rPr>
              <a:t>1179(Middle ages)</a:t>
            </a:r>
            <a:r>
              <a:rPr lang="en-GB" sz="11200" b="1" dirty="0">
                <a:latin typeface="Jarman" panose="00000400000000000000" pitchFamily="2" charset="0"/>
              </a:rPr>
              <a:t> </a:t>
            </a:r>
            <a:r>
              <a:rPr lang="en-GB" sz="11200" b="1" dirty="0" smtClean="0">
                <a:latin typeface="Jarman" panose="00000400000000000000" pitchFamily="2" charset="0"/>
              </a:rPr>
              <a:t>     Classical </a:t>
            </a:r>
            <a:r>
              <a:rPr lang="en-GB" sz="11200" b="1" dirty="0">
                <a:latin typeface="Jarman" panose="00000400000000000000" pitchFamily="2" charset="0"/>
              </a:rPr>
              <a:t>(early</a:t>
            </a:r>
            <a:r>
              <a:rPr lang="en-GB" sz="11200" b="1" dirty="0" smtClean="0">
                <a:latin typeface="Jarman" panose="00000400000000000000" pitchFamily="2" charset="0"/>
              </a:rPr>
              <a:t>)</a:t>
            </a:r>
          </a:p>
          <a:p>
            <a:pPr marL="0" indent="0">
              <a:buNone/>
            </a:pPr>
            <a:r>
              <a:rPr lang="en-GB" sz="11200" b="1" dirty="0" smtClean="0">
                <a:latin typeface="Jarman" panose="00000400000000000000" pitchFamily="2" charset="0"/>
              </a:rPr>
              <a:t>German</a:t>
            </a:r>
            <a:endParaRPr lang="en-GB" sz="11200" dirty="0">
              <a:latin typeface="Jarman" panose="00000400000000000000" pitchFamily="2" charset="0"/>
            </a:endParaRPr>
          </a:p>
          <a:p>
            <a:r>
              <a:rPr lang="en-GB" sz="8800" dirty="0" smtClean="0">
                <a:latin typeface="Jarman" panose="00000400000000000000" pitchFamily="2" charset="0"/>
              </a:rPr>
              <a:t>One </a:t>
            </a:r>
            <a:r>
              <a:rPr lang="en-GB" sz="8800" dirty="0">
                <a:latin typeface="Jarman" panose="00000400000000000000" pitchFamily="2" charset="0"/>
              </a:rPr>
              <a:t>of the first identifiable composers in the history of Western music</a:t>
            </a:r>
          </a:p>
          <a:p>
            <a:pPr lvl="0"/>
            <a:r>
              <a:rPr lang="en-GB" sz="8800" dirty="0">
                <a:latin typeface="Jarman" panose="00000400000000000000" pitchFamily="2" charset="0"/>
              </a:rPr>
              <a:t>At age 8 she was sent to a monastery where she spent the next 40 years of her life</a:t>
            </a:r>
          </a:p>
          <a:p>
            <a:r>
              <a:rPr lang="en-GB" sz="8800" dirty="0">
                <a:latin typeface="Jarman" panose="00000400000000000000" pitchFamily="2" charset="0"/>
              </a:rPr>
              <a:t>Famous for her hymns &amp; chants </a:t>
            </a:r>
            <a:r>
              <a:rPr lang="en-US" sz="9600" dirty="0">
                <a:latin typeface="Jarman" panose="00000400000000000000" pitchFamily="2" charset="0"/>
              </a:rPr>
              <a:t> </a:t>
            </a:r>
            <a:endParaRPr lang="en-GB" sz="9600" b="1" dirty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910955" y="1232740"/>
            <a:ext cx="2861945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b="1" dirty="0" smtClean="0">
                <a:latin typeface="Jarman" panose="00000400000000000000" pitchFamily="2" charset="0"/>
              </a:rPr>
              <a:t>Ordo </a:t>
            </a:r>
            <a:r>
              <a:rPr lang="en-GB" sz="2200" b="1" dirty="0" err="1" smtClean="0">
                <a:latin typeface="Jarman" panose="00000400000000000000" pitchFamily="2" charset="0"/>
              </a:rPr>
              <a:t>Virtutum</a:t>
            </a:r>
            <a:endParaRPr lang="en-GB" sz="2200" b="1" dirty="0" smtClean="0">
              <a:latin typeface="Jarman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b="1" dirty="0" smtClean="0">
                <a:latin typeface="Jarman" panose="00000400000000000000" pitchFamily="2" charset="0"/>
              </a:rPr>
              <a:t>A feather on the breath of God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b="1" dirty="0" smtClean="0">
                <a:latin typeface="Jarman" panose="00000400000000000000" pitchFamily="2" charset="0"/>
              </a:rPr>
              <a:t>Heavenly revelations:</a:t>
            </a: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9" descr="Catholic Composers: Hildegard von Bingen – Catholic World Repor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644537" y="1245030"/>
            <a:ext cx="4683828" cy="328778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09372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Mozart</a:t>
            </a:r>
            <a:r>
              <a:rPr lang="en-GB" dirty="0">
                <a:latin typeface="Jarman" panose="00000400000000000000" pitchFamily="2" charset="0"/>
              </a:rPr>
              <a:t/>
            </a:r>
            <a:br>
              <a:rPr lang="en-GB" dirty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February </a:t>
            </a:r>
            <a:endParaRPr lang="en-GB" sz="24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248" y="1832603"/>
            <a:ext cx="11105606" cy="4849495"/>
          </a:xfrm>
        </p:spPr>
        <p:txBody>
          <a:bodyPr>
            <a:normAutofit fontScale="25000" lnSpcReduction="2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0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11200" b="1" dirty="0" smtClean="0">
                <a:latin typeface="Jarman" panose="00000400000000000000" pitchFamily="2" charset="0"/>
              </a:rPr>
              <a:t>FACTS:</a:t>
            </a:r>
          </a:p>
          <a:p>
            <a:pPr marL="0" indent="0">
              <a:buNone/>
            </a:pPr>
            <a:r>
              <a:rPr lang="en-GB" sz="11200" b="1" dirty="0">
                <a:latin typeface="Jarman" panose="00000400000000000000" pitchFamily="2" charset="0"/>
              </a:rPr>
              <a:t>1756 – </a:t>
            </a:r>
            <a:r>
              <a:rPr lang="en-GB" sz="11200" b="1" dirty="0" smtClean="0">
                <a:latin typeface="Jarman" panose="00000400000000000000" pitchFamily="2" charset="0"/>
              </a:rPr>
              <a:t>1791</a:t>
            </a:r>
            <a:r>
              <a:rPr lang="en-GB" sz="11200" dirty="0" smtClean="0">
                <a:latin typeface="Jarman" panose="00000400000000000000" pitchFamily="2" charset="0"/>
              </a:rPr>
              <a:t>. </a:t>
            </a:r>
            <a:r>
              <a:rPr lang="en-GB" sz="11200" b="1" dirty="0" smtClean="0">
                <a:latin typeface="Jarman" panose="00000400000000000000" pitchFamily="2" charset="0"/>
              </a:rPr>
              <a:t>Austrian          Classical</a:t>
            </a:r>
            <a:endParaRPr lang="en-GB" sz="11200" dirty="0">
              <a:latin typeface="Jarman" panose="00000400000000000000" pitchFamily="2" charset="0"/>
            </a:endParaRPr>
          </a:p>
          <a:p>
            <a:pPr lvl="0"/>
            <a:r>
              <a:rPr lang="en-GB" sz="11200" dirty="0">
                <a:latin typeface="Jarman" panose="00000400000000000000" pitchFamily="2" charset="0"/>
              </a:rPr>
              <a:t>He is one of the most influential and popular classical musicians of all time</a:t>
            </a:r>
          </a:p>
          <a:p>
            <a:r>
              <a:rPr lang="en-GB" sz="11200" dirty="0">
                <a:latin typeface="Jarman" panose="00000400000000000000" pitchFamily="2" charset="0"/>
              </a:rPr>
              <a:t>He composed over 600 works for the orchestra, voice and piano</a:t>
            </a:r>
            <a:endParaRPr lang="en-GB" sz="11200" b="1" dirty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747465" y="1143000"/>
            <a:ext cx="2924583" cy="2864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 err="1" smtClean="0">
                <a:latin typeface="Jarman" panose="00000400000000000000" pitchFamily="2" charset="0"/>
              </a:rPr>
              <a:t>Duettino</a:t>
            </a:r>
            <a:r>
              <a:rPr lang="en-GB" sz="2200" dirty="0" smtClean="0">
                <a:latin typeface="Jarman" panose="00000400000000000000" pitchFamily="2" charset="0"/>
              </a:rPr>
              <a:t>- </a:t>
            </a:r>
            <a:r>
              <a:rPr lang="en-GB" sz="2200" dirty="0" err="1" smtClean="0">
                <a:latin typeface="Jarman" panose="00000400000000000000" pitchFamily="2" charset="0"/>
              </a:rPr>
              <a:t>Sull'aria</a:t>
            </a:r>
            <a:endParaRPr lang="en-GB" sz="2200" dirty="0" smtClean="0">
              <a:latin typeface="Jarman" panose="000004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200" dirty="0">
              <a:latin typeface="Jarman" panose="000004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 err="1">
                <a:latin typeface="Jarman" panose="00000400000000000000" pitchFamily="2" charset="0"/>
              </a:rPr>
              <a:t>Eine</a:t>
            </a:r>
            <a:r>
              <a:rPr lang="en-GB" sz="2200" dirty="0">
                <a:latin typeface="Jarman" panose="00000400000000000000" pitchFamily="2" charset="0"/>
              </a:rPr>
              <a:t> </a:t>
            </a:r>
            <a:r>
              <a:rPr lang="en-GB" sz="2200" dirty="0" err="1">
                <a:latin typeface="Jarman" panose="00000400000000000000" pitchFamily="2" charset="0"/>
              </a:rPr>
              <a:t>Kleine</a:t>
            </a:r>
            <a:r>
              <a:rPr lang="en-GB" sz="2200" dirty="0">
                <a:latin typeface="Jarman" panose="00000400000000000000" pitchFamily="2" charset="0"/>
              </a:rPr>
              <a:t> </a:t>
            </a:r>
            <a:r>
              <a:rPr lang="en-GB" sz="2200" dirty="0" err="1" smtClean="0">
                <a:latin typeface="Jarman" panose="00000400000000000000" pitchFamily="2" charset="0"/>
              </a:rPr>
              <a:t>Nachtmusik</a:t>
            </a:r>
            <a:endParaRPr lang="en-GB" sz="2200" dirty="0" smtClean="0">
              <a:latin typeface="Jarman" panose="000004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200" dirty="0">
              <a:latin typeface="Jarman" panose="000004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Rondo </a:t>
            </a:r>
            <a:r>
              <a:rPr lang="en-GB" sz="2200" dirty="0" err="1">
                <a:latin typeface="Jarman" panose="00000400000000000000" pitchFamily="2" charset="0"/>
              </a:rPr>
              <a:t>Alla</a:t>
            </a:r>
            <a:r>
              <a:rPr lang="en-GB" sz="2200" dirty="0">
                <a:latin typeface="Jarman" panose="00000400000000000000" pitchFamily="2" charset="0"/>
              </a:rPr>
              <a:t> </a:t>
            </a:r>
            <a:r>
              <a:rPr lang="en-GB" sz="2200" dirty="0" err="1">
                <a:latin typeface="Jarman" panose="00000400000000000000" pitchFamily="2" charset="0"/>
              </a:rPr>
              <a:t>Turca</a:t>
            </a:r>
            <a:endParaRPr lang="en-GB" sz="2200" dirty="0">
              <a:latin typeface="Jarman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200" b="1" dirty="0" smtClean="0">
              <a:latin typeface="Jarman" panose="00000400000000000000" pitchFamily="2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1" name="Picture 10" descr="Composer of the Week | Wolfgang Amadeus Mozart - Utah Symphony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9988" y="1245030"/>
            <a:ext cx="3751730" cy="3421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842336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Beethoven</a:t>
            </a:r>
            <a:r>
              <a:rPr lang="en-GB" dirty="0">
                <a:latin typeface="Jarman" panose="00000400000000000000" pitchFamily="2" charset="0"/>
              </a:rPr>
              <a:t/>
            </a:r>
            <a:br>
              <a:rPr lang="en-GB" dirty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March </a:t>
            </a:r>
            <a:endParaRPr lang="en-GB" sz="24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248" y="1832603"/>
            <a:ext cx="11105606" cy="4849495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200" b="1" dirty="0" smtClean="0">
                <a:latin typeface="Jarman" panose="00000400000000000000" pitchFamily="2" charset="0"/>
              </a:rPr>
              <a:t>FACTS:</a:t>
            </a:r>
          </a:p>
          <a:p>
            <a:pPr marL="0" indent="0">
              <a:buNone/>
            </a:pPr>
            <a:r>
              <a:rPr lang="en-GB" sz="3200" b="1" dirty="0">
                <a:latin typeface="Jarman" panose="00000400000000000000" pitchFamily="2" charset="0"/>
              </a:rPr>
              <a:t>1770 – </a:t>
            </a:r>
            <a:r>
              <a:rPr lang="en-GB" sz="3200" b="1" dirty="0" smtClean="0">
                <a:latin typeface="Jarman" panose="00000400000000000000" pitchFamily="2" charset="0"/>
              </a:rPr>
              <a:t>1827</a:t>
            </a:r>
            <a:r>
              <a:rPr lang="en-GB" sz="3200" dirty="0" smtClean="0">
                <a:latin typeface="Jarman" panose="00000400000000000000" pitchFamily="2" charset="0"/>
              </a:rPr>
              <a:t>. </a:t>
            </a:r>
            <a:r>
              <a:rPr lang="en-GB" sz="3200" b="1" dirty="0" smtClean="0">
                <a:latin typeface="Jarman" panose="00000400000000000000" pitchFamily="2" charset="0"/>
              </a:rPr>
              <a:t>German      Classical</a:t>
            </a:r>
            <a:endParaRPr lang="en-GB" dirty="0">
              <a:latin typeface="Jarman" panose="00000400000000000000" pitchFamily="2" charset="0"/>
            </a:endParaRPr>
          </a:p>
          <a:p>
            <a:pPr lvl="0"/>
            <a:r>
              <a:rPr lang="en-GB" dirty="0">
                <a:latin typeface="Jarman" panose="00000400000000000000" pitchFamily="2" charset="0"/>
              </a:rPr>
              <a:t>Widely regarded as the greatest composer who ever lived</a:t>
            </a:r>
          </a:p>
          <a:p>
            <a:pPr lvl="0"/>
            <a:r>
              <a:rPr lang="en-GB" dirty="0">
                <a:latin typeface="Jarman" panose="00000400000000000000" pitchFamily="2" charset="0"/>
              </a:rPr>
              <a:t>Composed 722 works for the orchestra and piano</a:t>
            </a:r>
          </a:p>
          <a:p>
            <a:r>
              <a:rPr lang="en-GB" dirty="0">
                <a:latin typeface="Jarman" panose="00000400000000000000" pitchFamily="2" charset="0"/>
              </a:rPr>
              <a:t>By the time he was 45 he was totally deaf, but continued to compose music</a:t>
            </a:r>
            <a:endParaRPr lang="en-GB" sz="2200" b="1" dirty="0" smtClean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747465" y="1143000"/>
            <a:ext cx="2924583" cy="24622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endParaRPr lang="en-GB" sz="2200" b="1" dirty="0" smtClean="0">
              <a:latin typeface="Jarman" panose="00000400000000000000" pitchFamily="2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Moonlight </a:t>
            </a:r>
            <a:r>
              <a:rPr lang="en-GB" sz="2200" dirty="0" smtClean="0">
                <a:latin typeface="Jarman" panose="00000400000000000000" pitchFamily="2" charset="0"/>
              </a:rPr>
              <a:t>Sonata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200" dirty="0">
              <a:latin typeface="Jarman" panose="00000400000000000000" pitchFamily="2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Fur </a:t>
            </a:r>
            <a:r>
              <a:rPr lang="en-GB" sz="2200" dirty="0" smtClean="0">
                <a:latin typeface="Jarman" panose="00000400000000000000" pitchFamily="2" charset="0"/>
              </a:rPr>
              <a:t>Elise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200" dirty="0">
              <a:latin typeface="Jarman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Symphony No. 5</a:t>
            </a:r>
            <a:endParaRPr lang="en-GB" sz="2200" b="1" dirty="0" smtClean="0">
              <a:latin typeface="Jarman" panose="00000400000000000000" pitchFamily="2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9" descr="Portrait by Joseph Karl Stieler, 1820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66606" y="1245030"/>
            <a:ext cx="3618410" cy="30918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543452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</a:t>
            </a:r>
            <a:r>
              <a:rPr lang="en-GB" dirty="0">
                <a:latin typeface="Jarman" panose="00000400000000000000" pitchFamily="2" charset="0"/>
              </a:rPr>
              <a:t>Tchaikovsky</a:t>
            </a:r>
            <a:br>
              <a:rPr lang="en-GB" dirty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April </a:t>
            </a:r>
            <a:endParaRPr lang="en-GB" sz="24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1375403"/>
            <a:ext cx="11204949" cy="5208277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200" b="1" dirty="0" smtClean="0">
                <a:latin typeface="Jarman" panose="00000400000000000000" pitchFamily="2" charset="0"/>
              </a:rPr>
              <a:t>FACTS:</a:t>
            </a:r>
          </a:p>
          <a:p>
            <a:pPr marL="0" indent="0">
              <a:buNone/>
            </a:pPr>
            <a:r>
              <a:rPr lang="en-GB" b="1" dirty="0">
                <a:latin typeface="Jarman" panose="00000400000000000000" pitchFamily="2" charset="0"/>
              </a:rPr>
              <a:t>1840 </a:t>
            </a:r>
            <a:r>
              <a:rPr lang="en-GB" b="1" dirty="0" smtClean="0">
                <a:latin typeface="Jarman" panose="00000400000000000000" pitchFamily="2" charset="0"/>
              </a:rPr>
              <a:t>– 1893</a:t>
            </a:r>
            <a:r>
              <a:rPr lang="en-GB" dirty="0" smtClean="0">
                <a:latin typeface="Jarman" panose="00000400000000000000" pitchFamily="2" charset="0"/>
              </a:rPr>
              <a:t>. </a:t>
            </a:r>
            <a:r>
              <a:rPr lang="en-GB" b="1" dirty="0" smtClean="0">
                <a:latin typeface="Jarman" panose="00000400000000000000" pitchFamily="2" charset="0"/>
              </a:rPr>
              <a:t>Russian    Classical</a:t>
            </a:r>
            <a:r>
              <a:rPr lang="en-GB" dirty="0" smtClean="0">
                <a:latin typeface="Jarman" panose="00000400000000000000" pitchFamily="2" charset="0"/>
              </a:rPr>
              <a:t> </a:t>
            </a:r>
            <a:r>
              <a:rPr lang="en-GB" dirty="0">
                <a:latin typeface="Jarman" panose="00000400000000000000" pitchFamily="2" charset="0"/>
              </a:rPr>
              <a:t>(Romantic)</a:t>
            </a:r>
            <a:r>
              <a:rPr lang="en-GB" b="1" dirty="0" smtClean="0">
                <a:latin typeface="Jarman" panose="00000400000000000000" pitchFamily="2" charset="0"/>
              </a:rPr>
              <a:t>  </a:t>
            </a:r>
            <a:endParaRPr lang="en-GB" dirty="0">
              <a:latin typeface="Jarman" panose="00000400000000000000" pitchFamily="2" charset="0"/>
            </a:endParaRPr>
          </a:p>
          <a:p>
            <a:r>
              <a:rPr lang="en-GB" dirty="0">
                <a:latin typeface="Jarman" panose="00000400000000000000" pitchFamily="2" charset="0"/>
              </a:rPr>
              <a:t>He wrote some of the most popular classical music including 3 ballets (The Nutcracker, Swan Lake, Sleeping Beauty)</a:t>
            </a:r>
            <a:endParaRPr lang="en-GB" sz="3200" b="1" dirty="0" smtClean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747465" y="1143000"/>
            <a:ext cx="2924583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Jarman" panose="00000400000000000000" pitchFamily="2" charset="0"/>
              </a:rPr>
              <a:t>“The Dance of  the Sugar Plum Fairy” (Nutcracker </a:t>
            </a:r>
            <a:r>
              <a:rPr lang="en-GB" sz="2000" dirty="0" smtClean="0">
                <a:latin typeface="Jarman" panose="00000400000000000000" pitchFamily="2" charset="0"/>
              </a:rPr>
              <a:t>)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000" dirty="0">
              <a:latin typeface="Jarman" panose="000004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Jarman" panose="00000400000000000000" pitchFamily="2" charset="0"/>
              </a:rPr>
              <a:t>Swan </a:t>
            </a:r>
            <a:r>
              <a:rPr lang="en-GB" sz="2000" dirty="0" smtClean="0">
                <a:latin typeface="Jarman" panose="00000400000000000000" pitchFamily="2" charset="0"/>
              </a:rPr>
              <a:t>Lake</a:t>
            </a:r>
            <a:endParaRPr lang="en-GB" sz="2000" dirty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>
                <a:latin typeface="Jarman" panose="00000400000000000000" pitchFamily="2" charset="0"/>
              </a:rPr>
              <a:t>1812 Overture</a:t>
            </a:r>
            <a:endParaRPr lang="en-GB" sz="2000" b="1" dirty="0">
              <a:latin typeface="Jarman" panose="00000400000000000000" pitchFamily="2" charset="0"/>
            </a:endParaRPr>
          </a:p>
          <a:p>
            <a:endParaRPr lang="en-GB" sz="2200" b="1" dirty="0" smtClean="0">
              <a:latin typeface="Jarman" panose="00000400000000000000" pitchFamily="2" charset="0"/>
            </a:endParaRPr>
          </a:p>
          <a:p>
            <a:endParaRPr lang="en-GB" sz="2200" b="1" dirty="0">
              <a:latin typeface="Jarman" panose="00000400000000000000" pitchFamily="2" charset="0"/>
            </a:endParaRPr>
          </a:p>
          <a:p>
            <a:endParaRPr lang="en-GB" sz="2200" b="1" dirty="0" smtClean="0">
              <a:latin typeface="Jarman" panose="00000400000000000000" pitchFamily="2" charset="0"/>
            </a:endParaRPr>
          </a:p>
          <a:p>
            <a:endParaRPr lang="en-GB" sz="2200" b="1" dirty="0" smtClean="0">
              <a:latin typeface="Jarman" panose="00000400000000000000" pitchFamily="2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7172" name="Picture 4" descr="Tchaikovsky's mental anguish informed his work, physician-musician tells  Houston audience - TMC New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610224"/>
            <a:ext cx="4193177" cy="2757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10" descr="Tchaikovsky's mental anguish informed his work, physician-musician tells  Houston audience - TMC News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990408" y="1366023"/>
            <a:ext cx="3918857" cy="33269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8875478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</a:t>
            </a:r>
            <a:r>
              <a:rPr lang="en-GB" b="1" dirty="0">
                <a:latin typeface="Jarman" panose="00000400000000000000" pitchFamily="2" charset="0"/>
              </a:rPr>
              <a:t>Ma </a:t>
            </a:r>
            <a:r>
              <a:rPr lang="en-GB" b="1" dirty="0" smtClean="0">
                <a:latin typeface="Jarman" panose="00000400000000000000" pitchFamily="2" charset="0"/>
              </a:rPr>
              <a:t>Rainey</a:t>
            </a:r>
            <a:br>
              <a:rPr lang="en-GB" b="1" dirty="0" smtClean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May </a:t>
            </a:r>
            <a:endParaRPr lang="en-GB" sz="24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1375403"/>
            <a:ext cx="11204949" cy="52082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200" b="1" dirty="0" smtClean="0">
                <a:latin typeface="Jarman" panose="00000400000000000000" pitchFamily="2" charset="0"/>
              </a:rPr>
              <a:t>FACTS:</a:t>
            </a:r>
            <a:endParaRPr lang="en-GB" sz="32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b="1" dirty="0">
                <a:latin typeface="Jarman" panose="00000400000000000000" pitchFamily="2" charset="0"/>
              </a:rPr>
              <a:t>1886 – </a:t>
            </a:r>
            <a:r>
              <a:rPr lang="en-GB" b="1" dirty="0" smtClean="0">
                <a:latin typeface="Jarman" panose="00000400000000000000" pitchFamily="2" charset="0"/>
              </a:rPr>
              <a:t>1939</a:t>
            </a:r>
            <a:r>
              <a:rPr lang="en-GB" dirty="0" smtClean="0">
                <a:latin typeface="Jarman" panose="00000400000000000000" pitchFamily="2" charset="0"/>
              </a:rPr>
              <a:t>. </a:t>
            </a:r>
            <a:r>
              <a:rPr lang="en-GB" b="1" dirty="0" smtClean="0">
                <a:latin typeface="Jarman" panose="00000400000000000000" pitchFamily="2" charset="0"/>
              </a:rPr>
              <a:t>American           Blues  </a:t>
            </a:r>
            <a:endParaRPr lang="en-GB" dirty="0">
              <a:latin typeface="Jarman" panose="00000400000000000000" pitchFamily="2" charset="0"/>
            </a:endParaRPr>
          </a:p>
          <a:p>
            <a:pPr lvl="0"/>
            <a:r>
              <a:rPr lang="en-GB" dirty="0">
                <a:latin typeface="Jarman" panose="00000400000000000000" pitchFamily="2" charset="0"/>
              </a:rPr>
              <a:t>Known as “The Mother of Blues” </a:t>
            </a:r>
          </a:p>
          <a:p>
            <a:pPr lvl="0"/>
            <a:r>
              <a:rPr lang="en-GB" dirty="0">
                <a:latin typeface="Jarman" panose="00000400000000000000" pitchFamily="2" charset="0"/>
              </a:rPr>
              <a:t>One of the earliest recorded blues musicians</a:t>
            </a:r>
          </a:p>
          <a:p>
            <a:r>
              <a:rPr lang="en-GB" dirty="0">
                <a:latin typeface="Jarman" panose="00000400000000000000" pitchFamily="2" charset="0"/>
              </a:rPr>
              <a:t>She made almost 100 records</a:t>
            </a:r>
            <a:endParaRPr lang="en-GB" sz="3200" b="1" dirty="0" smtClean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747465" y="1143000"/>
            <a:ext cx="2924583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Jealous </a:t>
            </a:r>
            <a:r>
              <a:rPr lang="en-GB" sz="2200" dirty="0" smtClean="0">
                <a:latin typeface="Jarman" panose="00000400000000000000" pitchFamily="2" charset="0"/>
              </a:rPr>
              <a:t>hearted blues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200" dirty="0">
              <a:latin typeface="Jarman" panose="000004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Moonshine </a:t>
            </a:r>
            <a:r>
              <a:rPr lang="en-GB" sz="2200" dirty="0" smtClean="0">
                <a:latin typeface="Jarman" panose="00000400000000000000" pitchFamily="2" charset="0"/>
              </a:rPr>
              <a:t>blues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sz="2200" dirty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Soon </a:t>
            </a:r>
            <a:r>
              <a:rPr lang="en-GB" sz="2200" dirty="0" smtClean="0">
                <a:latin typeface="Jarman" panose="00000400000000000000" pitchFamily="2" charset="0"/>
              </a:rPr>
              <a:t>this </a:t>
            </a:r>
            <a:r>
              <a:rPr lang="en-GB" sz="2200" dirty="0">
                <a:latin typeface="Jarman" panose="00000400000000000000" pitchFamily="2" charset="0"/>
              </a:rPr>
              <a:t>m</a:t>
            </a:r>
            <a:r>
              <a:rPr lang="en-GB" sz="2200" dirty="0" smtClean="0">
                <a:latin typeface="Jarman" panose="00000400000000000000" pitchFamily="2" charset="0"/>
              </a:rPr>
              <a:t>orning</a:t>
            </a:r>
            <a:endParaRPr lang="en-GB" sz="2200" b="1" dirty="0" smtClean="0">
              <a:latin typeface="Jarman" panose="00000400000000000000" pitchFamily="2" charset="0"/>
            </a:endParaRPr>
          </a:p>
          <a:p>
            <a:endParaRPr lang="en-GB" sz="2200" b="1" dirty="0">
              <a:latin typeface="Jarman" panose="00000400000000000000" pitchFamily="2" charset="0"/>
            </a:endParaRPr>
          </a:p>
          <a:p>
            <a:endParaRPr lang="en-GB" sz="2200" b="1" dirty="0" smtClean="0">
              <a:latin typeface="Jarman" panose="00000400000000000000" pitchFamily="2" charset="0"/>
            </a:endParaRPr>
          </a:p>
          <a:p>
            <a:endParaRPr lang="en-GB" sz="2200" b="1" dirty="0" smtClean="0">
              <a:latin typeface="Jarman" panose="00000400000000000000" pitchFamily="2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2" name="Picture 11" descr="Ma Rainey - Wikipedia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2549" y="1297027"/>
            <a:ext cx="3487782" cy="3399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876571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</a:t>
            </a:r>
            <a:r>
              <a:rPr lang="en-GB" b="1" dirty="0" smtClean="0">
                <a:latin typeface="Jarman" panose="00000400000000000000" pitchFamily="2" charset="0"/>
              </a:rPr>
              <a:t>Ella Fitzgerald</a:t>
            </a:r>
            <a:br>
              <a:rPr lang="en-GB" b="1" dirty="0" smtClean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June </a:t>
            </a:r>
            <a:endParaRPr lang="en-GB" sz="24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1375403"/>
            <a:ext cx="11204949" cy="5208277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200" b="1" dirty="0" smtClean="0">
                <a:latin typeface="Jarman" panose="00000400000000000000" pitchFamily="2" charset="0"/>
              </a:rPr>
              <a:t>FACTS:</a:t>
            </a:r>
          </a:p>
          <a:p>
            <a:pPr marL="0" indent="0">
              <a:buNone/>
            </a:pPr>
            <a:r>
              <a:rPr lang="en-GB" sz="3200" b="1" dirty="0">
                <a:latin typeface="Jarman" panose="00000400000000000000" pitchFamily="2" charset="0"/>
              </a:rPr>
              <a:t>1917 </a:t>
            </a:r>
            <a:r>
              <a:rPr lang="en-GB" sz="3200" b="1" dirty="0" smtClean="0">
                <a:latin typeface="Jarman" panose="00000400000000000000" pitchFamily="2" charset="0"/>
              </a:rPr>
              <a:t>– 1996</a:t>
            </a:r>
            <a:r>
              <a:rPr lang="en-GB" sz="3200" dirty="0" smtClean="0">
                <a:latin typeface="Jarman" panose="00000400000000000000" pitchFamily="2" charset="0"/>
              </a:rPr>
              <a:t>. </a:t>
            </a:r>
            <a:r>
              <a:rPr lang="en-GB" sz="3200" b="1" dirty="0" smtClean="0">
                <a:latin typeface="Jarman" panose="00000400000000000000" pitchFamily="2" charset="0"/>
              </a:rPr>
              <a:t>American       Jazz</a:t>
            </a:r>
            <a:endParaRPr lang="en-GB" sz="3200" dirty="0">
              <a:latin typeface="Jarman" panose="00000400000000000000" pitchFamily="2" charset="0"/>
            </a:endParaRPr>
          </a:p>
          <a:p>
            <a:pPr lvl="0"/>
            <a:r>
              <a:rPr lang="en-GB" dirty="0">
                <a:latin typeface="Jarman" panose="00000400000000000000" pitchFamily="2" charset="0"/>
              </a:rPr>
              <a:t>Referred to as the "First Lady of Song", "Queen of Jazz", and "Lady Ella"</a:t>
            </a:r>
          </a:p>
          <a:p>
            <a:r>
              <a:rPr lang="en-GB" dirty="0">
                <a:latin typeface="Jarman" panose="00000400000000000000" pitchFamily="2" charset="0"/>
              </a:rPr>
              <a:t>Famous for her ability to improvise; particularly in her </a:t>
            </a:r>
            <a:r>
              <a:rPr lang="en-GB" b="1" dirty="0">
                <a:latin typeface="Jarman" panose="00000400000000000000" pitchFamily="2" charset="0"/>
                <a:hlinkClick r:id="rId2" tooltip="Scat singing"/>
              </a:rPr>
              <a:t>scat singing</a:t>
            </a:r>
            <a:r>
              <a:rPr lang="en-GB" b="1" dirty="0">
                <a:latin typeface="Jarman" panose="00000400000000000000" pitchFamily="2" charset="0"/>
              </a:rPr>
              <a:t> </a:t>
            </a:r>
            <a:r>
              <a:rPr lang="en-GB" dirty="0">
                <a:latin typeface="Jarman" panose="00000400000000000000" pitchFamily="2" charset="0"/>
              </a:rPr>
              <a:t>(wordless improvisation)</a:t>
            </a:r>
            <a:endParaRPr lang="en-GB" sz="3200" b="1" dirty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747465" y="1143000"/>
            <a:ext cx="2924583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  <a:endParaRPr lang="en-GB" sz="2200" b="1" dirty="0">
              <a:latin typeface="Jarman" panose="000004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How </a:t>
            </a:r>
            <a:r>
              <a:rPr lang="en-GB" sz="2200" dirty="0" smtClean="0">
                <a:latin typeface="Jarman" panose="00000400000000000000" pitchFamily="2" charset="0"/>
              </a:rPr>
              <a:t>high </a:t>
            </a:r>
            <a:r>
              <a:rPr lang="en-GB" sz="2200" dirty="0">
                <a:latin typeface="Jarman" panose="00000400000000000000" pitchFamily="2" charset="0"/>
              </a:rPr>
              <a:t>the m</a:t>
            </a:r>
            <a:r>
              <a:rPr lang="en-GB" sz="2200" dirty="0" smtClean="0">
                <a:latin typeface="Jarman" panose="00000400000000000000" pitchFamily="2" charset="0"/>
              </a:rPr>
              <a:t>oon</a:t>
            </a:r>
          </a:p>
          <a:p>
            <a:pPr lvl="0"/>
            <a:endParaRPr lang="en-GB" sz="2200" dirty="0">
              <a:latin typeface="Jarman" panose="00000400000000000000" pitchFamily="2" charset="0"/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Dream a </a:t>
            </a:r>
            <a:r>
              <a:rPr lang="en-GB" sz="2200" dirty="0" smtClean="0">
                <a:latin typeface="Jarman" panose="00000400000000000000" pitchFamily="2" charset="0"/>
              </a:rPr>
              <a:t>little </a:t>
            </a:r>
            <a:r>
              <a:rPr lang="en-GB" sz="2200" dirty="0">
                <a:latin typeface="Jarman" panose="00000400000000000000" pitchFamily="2" charset="0"/>
              </a:rPr>
              <a:t>d</a:t>
            </a:r>
            <a:r>
              <a:rPr lang="en-GB" sz="2200" dirty="0" smtClean="0">
                <a:latin typeface="Jarman" panose="00000400000000000000" pitchFamily="2" charset="0"/>
              </a:rPr>
              <a:t>ream </a:t>
            </a:r>
            <a:r>
              <a:rPr lang="en-GB" sz="2200" dirty="0">
                <a:latin typeface="Jarman" panose="00000400000000000000" pitchFamily="2" charset="0"/>
              </a:rPr>
              <a:t>of m</a:t>
            </a:r>
            <a:r>
              <a:rPr lang="en-GB" sz="2200" dirty="0" smtClean="0">
                <a:latin typeface="Jarman" panose="00000400000000000000" pitchFamily="2" charset="0"/>
              </a:rPr>
              <a:t>e</a:t>
            </a:r>
          </a:p>
          <a:p>
            <a:pPr lvl="0"/>
            <a:endParaRPr lang="en-GB" sz="2200" dirty="0">
              <a:latin typeface="Jarman" panose="00000400000000000000" pitchFamily="2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200" dirty="0">
                <a:latin typeface="Jarman" panose="00000400000000000000" pitchFamily="2" charset="0"/>
              </a:rPr>
              <a:t>One </a:t>
            </a:r>
            <a:r>
              <a:rPr lang="en-GB" sz="2200" dirty="0" smtClean="0">
                <a:latin typeface="Jarman" panose="00000400000000000000" pitchFamily="2" charset="0"/>
              </a:rPr>
              <a:t>note </a:t>
            </a:r>
            <a:r>
              <a:rPr lang="en-GB" sz="2200" dirty="0">
                <a:latin typeface="Jarman" panose="00000400000000000000" pitchFamily="2" charset="0"/>
              </a:rPr>
              <a:t>s</a:t>
            </a:r>
            <a:r>
              <a:rPr lang="en-GB" sz="2200" dirty="0" smtClean="0">
                <a:latin typeface="Jarman" panose="00000400000000000000" pitchFamily="2" charset="0"/>
              </a:rPr>
              <a:t>amba</a:t>
            </a:r>
            <a:endParaRPr lang="en-GB" sz="2200" b="1" dirty="0" smtClean="0">
              <a:latin typeface="Jarman" panose="00000400000000000000" pitchFamily="2" charset="0"/>
            </a:endParaRPr>
          </a:p>
          <a:p>
            <a:endParaRPr lang="en-GB" sz="2200" b="1" dirty="0" smtClean="0">
              <a:latin typeface="Jarman" panose="00000400000000000000" pitchFamily="2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0" name="Picture 9" descr="Ella Fitzgerald - YouTube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49040" y="1245029"/>
            <a:ext cx="3931920" cy="34314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95071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8747465" y="1245030"/>
            <a:ext cx="2782389" cy="231135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0" y="0"/>
            <a:ext cx="11353800" cy="1502230"/>
          </a:xfrm>
        </p:spPr>
        <p:txBody>
          <a:bodyPr/>
          <a:lstStyle/>
          <a:p>
            <a:pPr algn="ctr"/>
            <a:r>
              <a:rPr lang="en-GB" dirty="0" smtClean="0">
                <a:latin typeface="Jarman" panose="00000400000000000000" pitchFamily="2" charset="0"/>
              </a:rPr>
              <a:t>Musician of the Month – The Beatles</a:t>
            </a:r>
            <a:r>
              <a:rPr lang="en-GB" b="1" dirty="0" smtClean="0">
                <a:latin typeface="Jarman" panose="00000400000000000000" pitchFamily="2" charset="0"/>
              </a:rPr>
              <a:t/>
            </a:r>
            <a:br>
              <a:rPr lang="en-GB" b="1" dirty="0" smtClean="0">
                <a:latin typeface="Jarman" panose="00000400000000000000" pitchFamily="2" charset="0"/>
              </a:rPr>
            </a:br>
            <a:r>
              <a:rPr lang="en-GB" sz="2400" dirty="0" smtClean="0">
                <a:latin typeface="Jarman" panose="00000400000000000000" pitchFamily="2" charset="0"/>
              </a:rPr>
              <a:t>July </a:t>
            </a:r>
            <a:endParaRPr lang="en-GB" sz="2400" dirty="0">
              <a:latin typeface="Jarman" panose="000004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975" y="1375403"/>
            <a:ext cx="11204949" cy="5208277"/>
          </a:xfrm>
        </p:spPr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900" b="1" dirty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endParaRPr lang="en-GB" sz="3200" b="1" dirty="0" smtClean="0">
              <a:latin typeface="Jarman" panose="00000400000000000000" pitchFamily="2" charset="0"/>
            </a:endParaRPr>
          </a:p>
          <a:p>
            <a:pPr marL="0" indent="0">
              <a:buNone/>
            </a:pPr>
            <a:r>
              <a:rPr lang="en-GB" sz="3500" b="1" dirty="0" smtClean="0">
                <a:latin typeface="Jarman" panose="00000400000000000000" pitchFamily="2" charset="0"/>
              </a:rPr>
              <a:t>FACTS:</a:t>
            </a:r>
          </a:p>
          <a:p>
            <a:r>
              <a:rPr lang="en-GB" sz="3500" b="1" dirty="0">
                <a:latin typeface="Jarman" panose="00000400000000000000" pitchFamily="2" charset="0"/>
              </a:rPr>
              <a:t>1960s – </a:t>
            </a:r>
            <a:r>
              <a:rPr lang="en-GB" sz="3500" b="1" dirty="0" smtClean="0">
                <a:latin typeface="Jarman" panose="00000400000000000000" pitchFamily="2" charset="0"/>
              </a:rPr>
              <a:t>1970s. British       Pop/Rock</a:t>
            </a:r>
            <a:endParaRPr lang="en-GB" sz="3500" b="1" dirty="0">
              <a:latin typeface="Jarman" panose="00000400000000000000" pitchFamily="2" charset="0"/>
            </a:endParaRPr>
          </a:p>
          <a:p>
            <a:pPr lvl="0"/>
            <a:r>
              <a:rPr lang="en-GB" dirty="0">
                <a:latin typeface="Jarman" panose="00000400000000000000" pitchFamily="2" charset="0"/>
              </a:rPr>
              <a:t>The best selling music act of all time</a:t>
            </a:r>
          </a:p>
          <a:p>
            <a:pPr lvl="0"/>
            <a:r>
              <a:rPr lang="en-GB" dirty="0">
                <a:latin typeface="Jarman" panose="00000400000000000000" pitchFamily="2" charset="0"/>
              </a:rPr>
              <a:t>They have the most number 1 hits of all time (20)</a:t>
            </a:r>
          </a:p>
          <a:p>
            <a:r>
              <a:rPr lang="en-GB" dirty="0">
                <a:latin typeface="Jarman" panose="00000400000000000000" pitchFamily="2" charset="0"/>
              </a:rPr>
              <a:t>The “Fab Four”: John Lennon, Paul McCartney, George Harrison, Ringo Starr</a:t>
            </a:r>
            <a:endParaRPr lang="en-GB" sz="3200" b="1" dirty="0" smtClean="0">
              <a:latin typeface="Jarman" panose="00000400000000000000" pitchFamily="2" charset="0"/>
            </a:endParaRPr>
          </a:p>
        </p:txBody>
      </p:sp>
      <p:sp>
        <p:nvSpPr>
          <p:cNvPr id="5" name="AutoShape 8" descr="Singer Etta James dies at 73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AutoShape 10" descr="Singer Etta James dies at 73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8" name="TextBox 7"/>
          <p:cNvSpPr txBox="1"/>
          <p:nvPr/>
        </p:nvSpPr>
        <p:spPr>
          <a:xfrm>
            <a:off x="8747465" y="1143000"/>
            <a:ext cx="2924583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 smtClean="0">
                <a:latin typeface="Jarman" panose="00000400000000000000" pitchFamily="2" charset="0"/>
              </a:rPr>
              <a:t>Famous pieces: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 smtClean="0">
                <a:latin typeface="Jarman" panose="00000400000000000000" pitchFamily="2" charset="0"/>
              </a:rPr>
              <a:t>Imagine</a:t>
            </a:r>
          </a:p>
          <a:p>
            <a:pPr lvl="0"/>
            <a:endParaRPr lang="en-GB" sz="2400" dirty="0">
              <a:latin typeface="Jarman" panose="00000400000000000000" pitchFamily="2" charset="0"/>
            </a:endParaRPr>
          </a:p>
          <a:p>
            <a:pPr marL="342900" lvl="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Jarman" panose="00000400000000000000" pitchFamily="2" charset="0"/>
              </a:rPr>
              <a:t>Let it </a:t>
            </a:r>
            <a:r>
              <a:rPr lang="en-GB" sz="2400" dirty="0" smtClean="0">
                <a:latin typeface="Jarman" panose="00000400000000000000" pitchFamily="2" charset="0"/>
              </a:rPr>
              <a:t>be</a:t>
            </a:r>
          </a:p>
          <a:p>
            <a:pPr marL="342900" lvl="0" indent="-342900">
              <a:buFont typeface="Arial" panose="020B0604020202020204" pitchFamily="34" charset="0"/>
              <a:buChar char="•"/>
            </a:pPr>
            <a:endParaRPr lang="en-GB" sz="2400" dirty="0">
              <a:latin typeface="Jarman" panose="00000400000000000000" pitchFamily="2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Jarman" panose="00000400000000000000" pitchFamily="2" charset="0"/>
              </a:rPr>
              <a:t>Hey Jude</a:t>
            </a:r>
            <a:endParaRPr lang="en-GB" sz="2400" b="1" dirty="0">
              <a:latin typeface="Jarman" panose="00000400000000000000" pitchFamily="2" charset="0"/>
            </a:endParaRPr>
          </a:p>
          <a:p>
            <a:endParaRPr lang="en-GB" sz="2200" b="1" dirty="0" smtClean="0">
              <a:latin typeface="Jarman" panose="00000400000000000000" pitchFamily="2" charset="0"/>
            </a:endParaRPr>
          </a:p>
        </p:txBody>
      </p:sp>
      <p:sp>
        <p:nvSpPr>
          <p:cNvPr id="7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  <p:pic>
        <p:nvPicPr>
          <p:cNvPr id="11" name="Picture 10" descr="The Beatles albums ranked in order of greatness | The Independent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91840" y="1245030"/>
            <a:ext cx="4872445" cy="31310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8174644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164</TotalTime>
  <Words>659</Words>
  <Application>Microsoft Office PowerPoint</Application>
  <PresentationFormat>Widescreen</PresentationFormat>
  <Paragraphs>209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Jarman</vt:lpstr>
      <vt:lpstr>Office Theme</vt:lpstr>
      <vt:lpstr>Musician of the Month – Etta James September</vt:lpstr>
      <vt:lpstr>Musician of the Month – Ravi Shankar October</vt:lpstr>
      <vt:lpstr>Musician of the Month – Ladysmith Black Mambazo November</vt:lpstr>
      <vt:lpstr>Musician of the Month -Fisherman’s Friends December </vt:lpstr>
      <vt:lpstr>Musician of the Month -Hildegard January </vt:lpstr>
      <vt:lpstr>Musician of the Month – Mozart February </vt:lpstr>
      <vt:lpstr>Musician of the Month – Beethoven March </vt:lpstr>
      <vt:lpstr>Musician of the Month – Tchaikovsky April </vt:lpstr>
      <vt:lpstr>Musician of the Month – Ma Rainey May </vt:lpstr>
      <vt:lpstr>Musician of the Month – Ella Fitzgerald June </vt:lpstr>
      <vt:lpstr>Musician of the Month – The Beatles July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Musician of the</dc:title>
  <dc:creator>lbuckley</dc:creator>
  <cp:lastModifiedBy>Fran Trofa</cp:lastModifiedBy>
  <cp:revision>21</cp:revision>
  <dcterms:created xsi:type="dcterms:W3CDTF">2022-09-06T08:55:35Z</dcterms:created>
  <dcterms:modified xsi:type="dcterms:W3CDTF">2022-09-09T14:26:21Z</dcterms:modified>
</cp:coreProperties>
</file>